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Medium"/>
      <p:regular r:id="rId33"/>
      <p:bold r:id="rId34"/>
      <p:italic r:id="rId35"/>
      <p:boldItalic r:id="rId36"/>
    </p:embeddedFont>
    <p:embeddedFont>
      <p:font typeface="Roboto"/>
      <p:regular r:id="rId37"/>
      <p:bold r:id="rId38"/>
      <p:italic r:id="rId39"/>
      <p:boldItalic r:id="rId40"/>
    </p:embeddedFont>
    <p:embeddedFont>
      <p:font typeface="Nunito"/>
      <p:regular r:id="rId41"/>
      <p:bold r:id="rId42"/>
      <p:italic r:id="rId43"/>
      <p:boldItalic r:id="rId44"/>
    </p:embeddedFont>
    <p:embeddedFont>
      <p:font typeface="Lato"/>
      <p:regular r:id="rId45"/>
      <p:bold r:id="rId46"/>
      <p:italic r:id="rId47"/>
      <p:boldItalic r:id="rId48"/>
    </p:embeddedFont>
    <p:embeddedFont>
      <p:font typeface="Roboto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Robot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Medium-regular.fntdata"/><Relationship Id="rId32" Type="http://schemas.openxmlformats.org/officeDocument/2006/relationships/slide" Target="slides/slide27.xml"/><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Roboto-regular.fntdata"/><Relationship Id="rId36" Type="http://schemas.openxmlformats.org/officeDocument/2006/relationships/font" Target="fonts/RobotoMedium-boldItalic.fntdata"/><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italic.fntdata"/><Relationship Id="rId50" Type="http://schemas.openxmlformats.org/officeDocument/2006/relationships/font" Target="fonts/RobotoLight-bold.fntdata"/><Relationship Id="rId52"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optica.com/blog/how-php-interpreter-work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ajit.org/dynasm.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18c9aa03c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1018c9aa03c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6707843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76707843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Lexical analysis (Lexing)</a:t>
            </a:r>
            <a:endParaRPr/>
          </a:p>
          <a:p>
            <a:pPr indent="0" lvl="0" marL="0" rtl="0" algn="l">
              <a:lnSpc>
                <a:spcPct val="115000"/>
              </a:lnSpc>
              <a:spcBef>
                <a:spcPts val="1200"/>
              </a:spcBef>
              <a:spcAft>
                <a:spcPts val="0"/>
              </a:spcAft>
              <a:buClr>
                <a:schemeClr val="dk1"/>
              </a:buClr>
              <a:buSzPts val="1100"/>
              <a:buFont typeface="Arial"/>
              <a:buNone/>
            </a:pPr>
            <a:r>
              <a:rPr lang="en"/>
              <a:t>Bazı yerlerde tokenizing diye de geçer.</a:t>
            </a:r>
            <a:endParaRPr/>
          </a:p>
          <a:p>
            <a:pPr indent="0" lvl="0" marL="0" rtl="0" algn="l">
              <a:lnSpc>
                <a:spcPct val="115000"/>
              </a:lnSpc>
              <a:spcBef>
                <a:spcPts val="1200"/>
              </a:spcBef>
              <a:spcAft>
                <a:spcPts val="0"/>
              </a:spcAft>
              <a:buClr>
                <a:schemeClr val="dk1"/>
              </a:buClr>
              <a:buSzPts val="1100"/>
              <a:buFont typeface="Arial"/>
              <a:buNone/>
            </a:pPr>
            <a:r>
              <a:rPr lang="en"/>
              <a:t>Kaynak kodu karakterinin karakter bazında analiz edilmesini ve onu token adı verilen daha küçük anlamlı birimlere ayırmayı içerir.</a:t>
            </a:r>
            <a:endParaRPr/>
          </a:p>
          <a:p>
            <a:pPr indent="0" lvl="0" marL="0" rtl="0" algn="l">
              <a:lnSpc>
                <a:spcPct val="115000"/>
              </a:lnSpc>
              <a:spcBef>
                <a:spcPts val="1200"/>
              </a:spcBef>
              <a:spcAft>
                <a:spcPts val="0"/>
              </a:spcAft>
              <a:buClr>
                <a:schemeClr val="dk1"/>
              </a:buClr>
              <a:buSzPts val="1100"/>
              <a:buFont typeface="Arial"/>
              <a:buNone/>
            </a:pPr>
            <a:r>
              <a:rPr lang="en"/>
              <a:t>Tokenlerle çalışmanın avantajı da aslında interpreter yada compiler ın daha efficient bir şekilde çalışmasını sağlar. En temelinde compile işlemi maliyetli bir iştir.</a:t>
            </a:r>
            <a:endParaRPr/>
          </a:p>
          <a:p>
            <a:pPr indent="0" lvl="0" marL="0" rtl="0" algn="l">
              <a:lnSpc>
                <a:spcPct val="115000"/>
              </a:lnSpc>
              <a:spcBef>
                <a:spcPts val="1200"/>
              </a:spcBef>
              <a:spcAft>
                <a:spcPts val="0"/>
              </a:spcAft>
              <a:buClr>
                <a:schemeClr val="dk1"/>
              </a:buClr>
              <a:buSzPts val="1100"/>
              <a:buFont typeface="Arial"/>
              <a:buNone/>
            </a:pPr>
            <a:r>
              <a:rPr lang="en"/>
              <a:t>PHP bu işlemi re2c (ri tu si) adında open source bir proje ile gerçekleştiriyor. Bunun temelinde aslında regexler yatıyor ve kodu dediğim gibi karakter karakter gezerek bunları tokenlara çeviriyor.</a:t>
            </a:r>
            <a:endParaRPr/>
          </a:p>
          <a:p>
            <a:pPr indent="0" lvl="0" marL="0" rtl="0" algn="l">
              <a:lnSpc>
                <a:spcPct val="115000"/>
              </a:lnSpc>
              <a:spcBef>
                <a:spcPts val="1200"/>
              </a:spcBef>
              <a:spcAft>
                <a:spcPts val="0"/>
              </a:spcAft>
              <a:buClr>
                <a:schemeClr val="dk1"/>
              </a:buClr>
              <a:buSzPts val="1100"/>
              <a:buFont typeface="Arial"/>
              <a:buNone/>
            </a:pPr>
            <a:r>
              <a:rPr lang="en" sz="1200">
                <a:solidFill>
                  <a:srgbClr val="2F4F4F"/>
                </a:solidFill>
                <a:highlight>
                  <a:srgbClr val="FFFFFF"/>
                </a:highlight>
              </a:rPr>
              <a:t>re2c is a free and open-source lexer generator for C/C++, Go and Rust with a focus on generating fast code. </a:t>
            </a:r>
            <a:endParaRPr/>
          </a:p>
          <a:p>
            <a:pPr indent="0" lvl="0" marL="0" rtl="0" algn="l">
              <a:spcBef>
                <a:spcPts val="120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https://www.droptica.com/blog/how-php-interpreter-works/</a:t>
            </a:r>
            <a:endParaRPr/>
          </a:p>
          <a:p>
            <a:pPr indent="0" lvl="0" marL="0" rtl="0" algn="l">
              <a:spcBef>
                <a:spcPts val="0"/>
              </a:spcBef>
              <a:spcAft>
                <a:spcPts val="0"/>
              </a:spcAft>
              <a:buNone/>
            </a:pPr>
            <a:r>
              <a:rPr lang="en"/>
              <a:t>https://www.zend.com/blog/exploring-new-php-jit-compiler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6707843a4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76707843a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Syntax analysis (parsing)</a:t>
            </a:r>
            <a:endParaRPr/>
          </a:p>
          <a:p>
            <a:pPr indent="0" lvl="0" marL="0" rtl="0" algn="l">
              <a:lnSpc>
                <a:spcPct val="115000"/>
              </a:lnSpc>
              <a:spcBef>
                <a:spcPts val="1200"/>
              </a:spcBef>
              <a:spcAft>
                <a:spcPts val="0"/>
              </a:spcAft>
              <a:buClr>
                <a:schemeClr val="dk1"/>
              </a:buClr>
              <a:buSzPts val="1100"/>
              <a:buFont typeface="Arial"/>
              <a:buNone/>
            </a:pPr>
            <a:r>
              <a:rPr lang="en"/>
              <a:t>Bu aşamada generate edilen tokenları aslında daha organize bir data structure a çeviriyor.</a:t>
            </a:r>
            <a:endParaRPr/>
          </a:p>
          <a:p>
            <a:pPr indent="0" lvl="0" marL="0" rtl="0" algn="l">
              <a:lnSpc>
                <a:spcPct val="115000"/>
              </a:lnSpc>
              <a:spcBef>
                <a:spcPts val="1200"/>
              </a:spcBef>
              <a:spcAft>
                <a:spcPts val="0"/>
              </a:spcAft>
              <a:buClr>
                <a:schemeClr val="dk1"/>
              </a:buClr>
              <a:buSzPts val="1100"/>
              <a:buFont typeface="Arial"/>
              <a:buNone/>
            </a:pPr>
            <a:r>
              <a:rPr lang="en"/>
              <a:t>Aynı zamanda syntax checklerini de burda gerçekleştiriyor.</a:t>
            </a:r>
            <a:endParaRPr/>
          </a:p>
          <a:p>
            <a:pPr indent="0" lvl="0" marL="0" rtl="0" algn="l">
              <a:lnSpc>
                <a:spcPct val="115000"/>
              </a:lnSpc>
              <a:spcBef>
                <a:spcPts val="1200"/>
              </a:spcBef>
              <a:spcAft>
                <a:spcPts val="0"/>
              </a:spcAft>
              <a:buClr>
                <a:schemeClr val="dk1"/>
              </a:buClr>
              <a:buSzPts val="1100"/>
              <a:buFont typeface="Arial"/>
              <a:buNone/>
            </a:pPr>
            <a:r>
              <a:rPr lang="en"/>
              <a:t>En sonunda AST dediğimiz Abstract Syntax Tree i çıkartıyor.</a:t>
            </a:r>
            <a:endParaRPr/>
          </a:p>
          <a:p>
            <a:pPr indent="0" lvl="0" marL="0" rtl="0" algn="l">
              <a:lnSpc>
                <a:spcPct val="115000"/>
              </a:lnSpc>
              <a:spcBef>
                <a:spcPts val="1200"/>
              </a:spcBef>
              <a:spcAft>
                <a:spcPts val="0"/>
              </a:spcAft>
              <a:buClr>
                <a:schemeClr val="dk1"/>
              </a:buClr>
              <a:buSzPts val="1100"/>
              <a:buFont typeface="Arial"/>
              <a:buNone/>
            </a:pPr>
            <a:r>
              <a:rPr lang="en"/>
              <a:t>Peki bu neye benziyor dersek, bunun için tatlı bir paket var, php-ast paketiyle bunu preview etmek mümkün.</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6707843a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6707843a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PHP nin standart compile işleminde, daha önceki aşamada oluşturduğumuz AST yi aslında OPCode lara çevriliyor.</a:t>
            </a:r>
            <a:endParaRPr/>
          </a:p>
          <a:p>
            <a:pPr indent="0" lvl="0" marL="0" rtl="0" algn="l">
              <a:lnSpc>
                <a:spcPct val="115000"/>
              </a:lnSpc>
              <a:spcBef>
                <a:spcPts val="1200"/>
              </a:spcBef>
              <a:spcAft>
                <a:spcPts val="0"/>
              </a:spcAft>
              <a:buNone/>
            </a:pPr>
            <a:r>
              <a:rPr lang="en"/>
              <a:t>Burda oluşturulan OpCode lar arch bağımsızdır yani evrenseldir.</a:t>
            </a:r>
            <a:endParaRPr/>
          </a:p>
          <a:p>
            <a:pPr indent="0" lvl="0" marL="0" rtl="0" algn="l">
              <a:lnSpc>
                <a:spcPct val="115000"/>
              </a:lnSpc>
              <a:spcBef>
                <a:spcPts val="1200"/>
              </a:spcBef>
              <a:spcAft>
                <a:spcPts val="0"/>
              </a:spcAft>
              <a:buClr>
                <a:schemeClr val="dk1"/>
              </a:buClr>
              <a:buSzPts val="1100"/>
              <a:buFont typeface="Arial"/>
              <a:buNone/>
            </a:pPr>
            <a:r>
              <a:rPr lang="en"/>
              <a:t>Opcode yani diğer bir deyimle byte code</a:t>
            </a:r>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e0a59cbe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6e0a59cbea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71e9fef9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771e9fef9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 türlü ilk condition true geldiği için, else kısmını çıkartıyor.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804f58f2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7804f58f2d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Kullanılan PHP versionunu bildiği için, gereksiz blockları kaldırıyor.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8bb922fc8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78bb922fc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Kullanılan PHP versionunu bildiği için, gereksiz blockları kaldırıyor.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chemeClr val="dk1"/>
                </a:solidFill>
                <a:highlight>
                  <a:srgbClr val="FFFFFF"/>
                </a:highlight>
              </a:rPr>
              <a:t>as part of which some optimisations are made as well. Most often, simple arithmetic calculations are performed, or the expressions such as </a:t>
            </a:r>
            <a:r>
              <a:rPr i="1" lang="en" sz="1350">
                <a:solidFill>
                  <a:schemeClr val="dk1"/>
                </a:solidFill>
                <a:highlight>
                  <a:srgbClr val="FFFFFF"/>
                </a:highlight>
              </a:rPr>
              <a:t>strlen("test")</a:t>
            </a:r>
            <a:r>
              <a:rPr lang="en" sz="1350">
                <a:solidFill>
                  <a:schemeClr val="dk1"/>
                </a:solidFill>
                <a:highlight>
                  <a:srgbClr val="FFFFFF"/>
                </a:highlight>
              </a:rPr>
              <a:t> are replaced with a direct </a:t>
            </a:r>
            <a:r>
              <a:rPr i="1" lang="en" sz="1350">
                <a:solidFill>
                  <a:schemeClr val="dk1"/>
                </a:solidFill>
                <a:highlight>
                  <a:srgbClr val="FFFFFF"/>
                </a:highlight>
              </a:rPr>
              <a:t>int(4)</a:t>
            </a:r>
            <a:r>
              <a:rPr lang="en" sz="1350">
                <a:solidFill>
                  <a:schemeClr val="dk1"/>
                </a:solidFill>
                <a:highlight>
                  <a:srgbClr val="FFFFFF"/>
                </a:highlight>
              </a:rPr>
              <a:t> value.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e0a59cbea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6e0a59cbea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preloading files, a custom PHP script is needed</a:t>
            </a:r>
            <a:endParaRPr/>
          </a:p>
          <a:p>
            <a:pPr indent="0" lvl="0" marL="0" rtl="0" algn="l">
              <a:spcBef>
                <a:spcPts val="0"/>
              </a:spcBef>
              <a:spcAft>
                <a:spcPts val="0"/>
              </a:spcAft>
              <a:buNone/>
            </a:pPr>
            <a:r>
              <a:rPr lang="en"/>
              <a:t>The preloading script is executed once after PHP-FPM start/restart</a:t>
            </a:r>
            <a:endParaRPr/>
          </a:p>
          <a:p>
            <a:pPr indent="0" lvl="0" marL="0" rtl="0" algn="l">
              <a:spcBef>
                <a:spcPts val="0"/>
              </a:spcBef>
              <a:spcAft>
                <a:spcPts val="0"/>
              </a:spcAft>
              <a:buNone/>
            </a:pPr>
            <a:r>
              <a:rPr lang="en"/>
              <a:t>All preloaded files are stored and available in memory for all requests</a:t>
            </a:r>
            <a:endParaRPr/>
          </a:p>
          <a:p>
            <a:pPr indent="0" lvl="0" marL="0" rtl="0" algn="l">
              <a:spcBef>
                <a:spcPts val="0"/>
              </a:spcBef>
              <a:spcAft>
                <a:spcPts val="0"/>
              </a:spcAft>
              <a:buNone/>
            </a:pPr>
            <a:r>
              <a:rPr lang="en"/>
              <a:t>Changes made to preloaded files won't have any effect until PHP-FPM restart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8a6fa80b7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98a6fa80b7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IDEA: You skip all about OPCache entirely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temel farklı yolu var,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Function JIT</a:t>
            </a:r>
            <a:endParaRPr/>
          </a:p>
          <a:p>
            <a:pPr indent="0" lvl="0" marL="0" rtl="0" algn="l">
              <a:spcBef>
                <a:spcPts val="0"/>
              </a:spcBef>
              <a:spcAft>
                <a:spcPts val="0"/>
              </a:spcAft>
              <a:buNone/>
            </a:pPr>
            <a:r>
              <a:rPr lang="en"/>
              <a:t>Tracing JIT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solidFill>
                  <a:schemeClr val="dk1"/>
                </a:solidFill>
                <a:highlight>
                  <a:srgbClr val="FFFFFF"/>
                </a:highlight>
                <a:latin typeface="Roboto"/>
                <a:ea typeface="Roboto"/>
                <a:cs typeface="Roboto"/>
                <a:sym typeface="Roboto"/>
              </a:rPr>
              <a:t>PHP 8.0's JIT implementation uses </a:t>
            </a:r>
            <a:r>
              <a:rPr lang="en" sz="1500" u="sng">
                <a:solidFill>
                  <a:schemeClr val="hlink"/>
                </a:solidFill>
                <a:highlight>
                  <a:srgbClr val="FFFFFF"/>
                </a:highlight>
                <a:latin typeface="Roboto"/>
                <a:ea typeface="Roboto"/>
                <a:cs typeface="Roboto"/>
                <a:sym typeface="Roboto"/>
                <a:hlinkClick r:id="rId2"/>
              </a:rPr>
              <a:t>DynASM</a:t>
            </a:r>
            <a:r>
              <a:rPr lang="en" sz="1500">
                <a:solidFill>
                  <a:schemeClr val="dk1"/>
                </a:solidFill>
                <a:highlight>
                  <a:srgbClr val="FFFFFF"/>
                </a:highlight>
                <a:latin typeface="Roboto"/>
                <a:ea typeface="Roboto"/>
                <a:cs typeface="Roboto"/>
                <a:sym typeface="Roboto"/>
              </a:rPr>
              <a:t> for its code generation. PHP's JIT is bound by the limitations of DynASM for target processor architectures.</a:t>
            </a:r>
            <a:endParaRPr sz="15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50">
                <a:solidFill>
                  <a:srgbClr val="666666"/>
                </a:solidFill>
                <a:highlight>
                  <a:srgbClr val="FFFFFF"/>
                </a:highlight>
              </a:rPr>
              <a:t>When we looked originally at the OPcache, we found it removed the parsing and compilation steps that gave us opcodes for the VM. However, the VM still needed to compile these to native machine code.</a:t>
            </a:r>
            <a:endParaRPr sz="1350">
              <a:solidFill>
                <a:srgbClr val="666666"/>
              </a:solidFill>
              <a:highlight>
                <a:srgbClr val="FFFFFF"/>
              </a:highlight>
            </a:endParaRPr>
          </a:p>
          <a:p>
            <a:pPr indent="0" lvl="0" marL="0" rtl="0" algn="l">
              <a:spcBef>
                <a:spcPts val="0"/>
              </a:spcBef>
              <a:spcAft>
                <a:spcPts val="0"/>
              </a:spcAft>
              <a:buNone/>
            </a:pPr>
            <a:r>
              <a:t/>
            </a:r>
            <a:endParaRPr sz="1350">
              <a:solidFill>
                <a:srgbClr val="666666"/>
              </a:solidFill>
              <a:highlight>
                <a:srgbClr val="FFFFFF"/>
              </a:highlight>
            </a:endParaRPr>
          </a:p>
          <a:p>
            <a:pPr indent="0" lvl="0" marL="0" rtl="0" algn="l">
              <a:spcBef>
                <a:spcPts val="0"/>
              </a:spcBef>
              <a:spcAft>
                <a:spcPts val="0"/>
              </a:spcAft>
              <a:buNone/>
            </a:pPr>
            <a:r>
              <a:t/>
            </a:r>
            <a:endParaRPr sz="1350">
              <a:solidFill>
                <a:srgbClr val="666666"/>
              </a:solidFill>
              <a:highlight>
                <a:srgbClr val="FFFFFF"/>
              </a:highlight>
            </a:endParaRPr>
          </a:p>
          <a:p>
            <a:pPr indent="0" lvl="0" marL="0" rtl="0" algn="l">
              <a:spcBef>
                <a:spcPts val="0"/>
              </a:spcBef>
              <a:spcAft>
                <a:spcPts val="0"/>
              </a:spcAft>
              <a:buNone/>
            </a:pPr>
            <a:r>
              <a:rPr lang="en" sz="1350">
                <a:solidFill>
                  <a:srgbClr val="666666"/>
                </a:solidFill>
                <a:highlight>
                  <a:srgbClr val="FFFFFF"/>
                </a:highlight>
              </a:rPr>
              <a:t>The implementation of JIT in PHP uses a library called DynASM (Dynamic Assembler), which maps a set of CPU instructions in one specific format into assembly code for many different CPU types. That way, JIT can transform Opcodes into architecture-specific machine code using DynASM.</a:t>
            </a:r>
            <a:endParaRPr sz="1350">
              <a:solidFill>
                <a:srgbClr val="666666"/>
              </a:solidFill>
              <a:highlight>
                <a:srgbClr val="FFFFFF"/>
              </a:highlight>
            </a:endParaRPr>
          </a:p>
          <a:p>
            <a:pPr indent="0" lvl="0" marL="0" rtl="0" algn="l">
              <a:spcBef>
                <a:spcPts val="0"/>
              </a:spcBef>
              <a:spcAft>
                <a:spcPts val="0"/>
              </a:spcAft>
              <a:buNone/>
            </a:pPr>
            <a:r>
              <a:t/>
            </a:r>
            <a:endParaRPr sz="1350">
              <a:solidFill>
                <a:srgbClr val="666666"/>
              </a:solidFill>
              <a:highlight>
                <a:srgbClr val="FFFFFF"/>
              </a:highlight>
            </a:endParaRPr>
          </a:p>
          <a:p>
            <a:pPr indent="0" lvl="0" marL="0" rtl="0" algn="l">
              <a:spcBef>
                <a:spcPts val="0"/>
              </a:spcBef>
              <a:spcAft>
                <a:spcPts val="0"/>
              </a:spcAft>
              <a:buNone/>
            </a:pPr>
            <a:r>
              <a:t/>
            </a:r>
            <a:endParaRPr sz="1350">
              <a:solidFill>
                <a:srgbClr val="666666"/>
              </a:solidFill>
              <a:highlight>
                <a:srgbClr val="FFFFFF"/>
              </a:highlight>
            </a:endParaRPr>
          </a:p>
          <a:p>
            <a:pPr indent="0" lvl="0" marL="0" rtl="0" algn="l">
              <a:spcBef>
                <a:spcPts val="0"/>
              </a:spcBef>
              <a:spcAft>
                <a:spcPts val="0"/>
              </a:spcAft>
              <a:buNone/>
            </a:pPr>
            <a:r>
              <a:t/>
            </a:r>
            <a:endParaRPr sz="1350">
              <a:solidFill>
                <a:srgbClr val="666666"/>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75867fe027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75867fe02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Bütün kod parçaları VM den JIT e analiz edilmesi için paslanıyor. Her fonksiyon analiz edilip sonrasında optimize ve compile edilmeye çalışılıyor.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e0a59cbe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6e0a59cbe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Daha önce Growth Departmanında çalıştım.</a:t>
            </a:r>
            <a:endParaRPr/>
          </a:p>
          <a:p>
            <a:pPr indent="-298450" lvl="0" marL="457200" rtl="0" algn="l">
              <a:spcBef>
                <a:spcPts val="0"/>
              </a:spcBef>
              <a:spcAft>
                <a:spcPts val="0"/>
              </a:spcAft>
              <a:buSzPts val="1100"/>
              <a:buChar char="●"/>
            </a:pPr>
            <a:r>
              <a:rPr lang="en"/>
              <a:t>Customer Experience Departmanında çalışıyorum.</a:t>
            </a:r>
            <a:endParaRPr/>
          </a:p>
          <a:p>
            <a:pPr indent="-298450" lvl="0" marL="457200" rtl="0" algn="l">
              <a:spcBef>
                <a:spcPts val="0"/>
              </a:spcBef>
              <a:spcAft>
                <a:spcPts val="0"/>
              </a:spcAft>
              <a:buSzPts val="1100"/>
              <a:buChar char="●"/>
            </a:pPr>
            <a:r>
              <a:rPr lang="en"/>
              <a:t>Blog yazıları, aktif öğrenme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5867fe02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75867fe02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 ye erişmek, HTTP servislerine erişmek, File System e erişmek I/O bound işlerdir.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Hiç kullanılmayacak kodları bile cachelemeye çalışır, buda overhead yaratabilir.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5867fe027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75867fe027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Tries to identify the frequently used parts of code, and selectively compiles those structures for the best balance of compilation time and memory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configuration options that enable further tweaking how a hot code structure is determined, such as the number of function calls, number of iterations of a loop structure,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approach, as the JIT encounters code, it creates a "trace", which includes the actual VM instructions (opcodes), as well as additional runtime information such as the types of operands used, what classes were in the context, and what functions, methods, or closures were called.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 how often a trace is called, how long it is, and what operations it performs, the JIT decides if the code can benefit from compilation.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76707843a4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76707843a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7ebd28848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77ebd2884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8bb922fc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78bb922fc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AVX stands for "Advanced Vector Extensions," and it refers to a set of CPU instructions designed to improve the performance of floating-point and vector operations in processors. AVX is an extension of the x86 instruction set architecture used in modern CPUs.</a:t>
            </a:r>
            <a:endParaRPr>
              <a:solidFill>
                <a:schemeClr val="dk1"/>
              </a:solidFill>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Local Linear-Scan Register Allocator: Allocates registers on a basic block-by-basic block basis, without considering interactions between different basic blocks. This approach is relatively simple and efficient for optimizing register usage within isolated sections of code.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Global Linear-Scan Register Allocator: Takes a broader view of the entire program or function, considering the interactions between different basic blocks. This approach can lead to more sophisticated and potentially more optimal register allocation decisions by taking into account the control flow and data dependencies across multiple blocks.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The choice between these two strategies depends on various factors, including the complexity of the program, the available hardware resources, and the goals of the optimization process.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None/>
            </a:pPr>
            <a:r>
              <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In summary, CPU registers are crucial components of a processor, providing high-speed storage for temporary data and playing a central role in executing instructions and performing calculations.</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Triggerdaki 4 unsed, ilerde @jit docblock ile kullanmak için ayrımışlar.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7ebd28848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77ebd2884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Tries to identify the frequently used parts of code, and selectively compiles those structures for the best balance of compilation time and memory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several configuration options that enable further tweaking how a hot code structure is determined, such as the number of function calls, number of iterations of a loop structure,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approach, as the JIT encounters code, it creates a "trace", which includes the actual VM instructions (opcodes), as well as additional runtime information such as the types of operands used, what classes were in the context, and what functions, methods, or closures were called.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 how often a trace is called, how long it is, and what operations it performs, the JIT decides if the code can benefit from compilation.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chemeClr val="dk1"/>
                </a:solidFill>
                <a:highlight>
                  <a:srgbClr val="FFFFFF"/>
                </a:highlight>
              </a:rPr>
              <a:t>JIT significantly improves code execution performance in CPU-intensive applications. This is about using PHP for completely new purposes, such as machine learning, complex mathematical calculations, or 2D/3D image processing/modelling.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78bb922fc8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78bb922fc8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AVX stands for "Advanced Vector Extensions," and it refers to a set of CPU instructions designed to improve the performance of floating-point and vector operations in processors. AVX is an extension of the x86 instruction set architecture used in modern CPUs.</a:t>
            </a:r>
            <a:endParaRPr>
              <a:solidFill>
                <a:schemeClr val="dk1"/>
              </a:solidFill>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Local Linear-Scan Register Allocator: Allocates registers on a basic block-by-basic block basis, without considering interactions between different basic blocks. This approach is relatively simple and efficient for optimizing register usage within isolated sections of code.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Global Linear-Scan Register Allocator: Takes a broader view of the entire program or function, considering the interactions between different basic blocks. This approach can lead to more sophisticated and potentially more optimal register allocation decisions by taking into account the control flow and data dependencies across multiple blocks.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The choice between these two strategies depends on various factors, including the complexity of the program, the available hardware resources, and the goals of the optimization process.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None/>
            </a:pPr>
            <a:r>
              <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None/>
            </a:pPr>
            <a:r>
              <a:rPr lang="en" sz="1050">
                <a:solidFill>
                  <a:schemeClr val="dk1"/>
                </a:solidFill>
                <a:latin typeface="Roboto"/>
                <a:ea typeface="Roboto"/>
                <a:cs typeface="Roboto"/>
                <a:sym typeface="Roboto"/>
              </a:rPr>
              <a:t>In summary, CPU registers are crucial components of a processor, providing high-speed storage for temporary data and playing a central role in executing instructions and performing calculations.</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677c94e34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7677c94e34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7f5a4143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77f5a41431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Daha önce Growth Departmanında çalıştım.</a:t>
            </a:r>
            <a:endParaRPr/>
          </a:p>
          <a:p>
            <a:pPr indent="-298450" lvl="0" marL="457200" rtl="0" algn="l">
              <a:spcBef>
                <a:spcPts val="0"/>
              </a:spcBef>
              <a:spcAft>
                <a:spcPts val="0"/>
              </a:spcAft>
              <a:buSzPts val="1100"/>
              <a:buChar char="●"/>
            </a:pPr>
            <a:r>
              <a:rPr lang="en"/>
              <a:t>Customer Experience Departmanında çalışıyorum.</a:t>
            </a:r>
            <a:endParaRPr/>
          </a:p>
          <a:p>
            <a:pPr indent="-298450" lvl="0" marL="457200" rtl="0" algn="l">
              <a:spcBef>
                <a:spcPts val="0"/>
              </a:spcBef>
              <a:spcAft>
                <a:spcPts val="0"/>
              </a:spcAft>
              <a:buSzPts val="1100"/>
              <a:buChar char="●"/>
            </a:pPr>
            <a:r>
              <a:rPr lang="en"/>
              <a:t>Blog yazıları, aktif öğrenme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98a6fa80b7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198a6fa80b7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e0a59cbea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6e0a59cbe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PHP nin scripting bir dil olması</a:t>
            </a:r>
            <a:endParaRPr/>
          </a:p>
          <a:p>
            <a:pPr indent="-298450" lvl="0" marL="457200" rtl="0" algn="l">
              <a:spcBef>
                <a:spcPts val="0"/>
              </a:spcBef>
              <a:spcAft>
                <a:spcPts val="0"/>
              </a:spcAft>
              <a:buSzPts val="1100"/>
              <a:buChar char="●"/>
            </a:pPr>
            <a:r>
              <a:rPr lang="en"/>
              <a:t>Interpreted &amp; Compiled dillerin farklılıkları</a:t>
            </a:r>
            <a:endParaRPr/>
          </a:p>
          <a:p>
            <a:pPr indent="-298450" lvl="0" marL="457200" rtl="0" algn="l">
              <a:spcBef>
                <a:spcPts val="0"/>
              </a:spcBef>
              <a:spcAft>
                <a:spcPts val="0"/>
              </a:spcAft>
              <a:buSzPts val="1100"/>
              <a:buChar char="●"/>
            </a:pPr>
            <a:r>
              <a:rPr lang="en"/>
              <a:t>PHP nin internal compilerı (Zend engine)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6707843a4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76707843a4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CGI nedir</a:t>
            </a:r>
            <a:endParaRPr/>
          </a:p>
          <a:p>
            <a:pPr indent="-298450" lvl="0" marL="457200" rtl="0" algn="l">
              <a:spcBef>
                <a:spcPts val="0"/>
              </a:spcBef>
              <a:spcAft>
                <a:spcPts val="0"/>
              </a:spcAft>
              <a:buSzPts val="1100"/>
              <a:buChar char="●"/>
            </a:pPr>
            <a:r>
              <a:rPr lang="en"/>
              <a:t>Rasmus başta kendi sitesinde CVsini track etmek için kullanıyordu, bu kullandığı toolları Personal Homepage Scripts adı altında topluyordu</a:t>
            </a:r>
            <a:endParaRPr/>
          </a:p>
          <a:p>
            <a:pPr indent="-298450" lvl="0" marL="457200" rtl="0" algn="l">
              <a:spcBef>
                <a:spcPts val="0"/>
              </a:spcBef>
              <a:spcAft>
                <a:spcPts val="0"/>
              </a:spcAft>
              <a:buSzPts val="1100"/>
              <a:buChar char="●"/>
            </a:pPr>
            <a:r>
              <a:rPr lang="en"/>
              <a:t>1995 de bir google groups yazısı ile public şekilde yayınladı</a:t>
            </a:r>
            <a:endParaRPr/>
          </a:p>
          <a:p>
            <a:pPr indent="-298450" lvl="0" marL="457200" rtl="0" algn="l">
              <a:spcBef>
                <a:spcPts val="0"/>
              </a:spcBef>
              <a:spcAft>
                <a:spcPts val="0"/>
              </a:spcAft>
              <a:buSzPts val="1100"/>
              <a:buChar char="●"/>
            </a:pPr>
            <a:r>
              <a:rPr lang="en"/>
              <a:t>Daha sonra 1996 da PHP FI ı yayınladı, burdaki amacı aslında bir template engine yaratmak ve C için bir API hazırlamaktı. Looplama function çağırma gibi çoğu özellikten eksik bir sürümdü, ancak isteklerin ve taleplerin template engine tarafında business logic olması tarafında talepler vardı</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6707843a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76707843a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Sene 1997 yi gösterdiğinde, Zeev ve Andi adında iki arkadaş PHP yi Universite projesinde kullanmak üzere rewrite etti. Bu süreçlere Rasmus da dahil oldu.</a:t>
            </a:r>
            <a:endParaRPr/>
          </a:p>
          <a:p>
            <a:pPr indent="0" lvl="0" marL="0" rtl="0" algn="l">
              <a:spcBef>
                <a:spcPts val="0"/>
              </a:spcBef>
              <a:spcAft>
                <a:spcPts val="0"/>
              </a:spcAft>
              <a:buNone/>
            </a:pPr>
            <a:r>
              <a:rPr lang="en"/>
              <a:t>Yine 1997 de bir isim değişikliğine gidildi ve FI eki kaldırıldı. </a:t>
            </a:r>
            <a:endParaRPr/>
          </a:p>
          <a:p>
            <a:pPr indent="0" lvl="0" marL="0" rtl="0" algn="l">
              <a:spcBef>
                <a:spcPts val="0"/>
              </a:spcBef>
              <a:spcAft>
                <a:spcPts val="0"/>
              </a:spcAft>
              <a:buNone/>
            </a:pPr>
            <a:r>
              <a:rPr lang="en"/>
              <a:t>Yine bu sürümde object-oriented programlama desteği geldi (Buraları genişletebiliriz)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2000 yılı tamamen PHP nin hikayesinin değiştiği yıllardan biri diyebiliriz. VM engine olarak Zend Engine dahil oldu, yine Zeev ve Andi tarafından geliştirildi.</a:t>
            </a:r>
            <a:endParaRPr/>
          </a:p>
          <a:p>
            <a:pPr indent="0" lvl="0" marL="0" rtl="0" algn="l">
              <a:spcBef>
                <a:spcPts val="0"/>
              </a:spcBef>
              <a:spcAft>
                <a:spcPts val="0"/>
              </a:spcAft>
              <a:buNone/>
            </a:pPr>
            <a:r>
              <a:rPr lang="en"/>
              <a:t>Yine dile Sessionlar ve output buffering gibi yeni özellikler geldi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6707843a4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76707843a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PHP ile Zend Engine 2.0 hikayeye dahil oldu</a:t>
            </a:r>
            <a:endParaRPr/>
          </a:p>
          <a:p>
            <a:pPr indent="0" lvl="0" marL="0" rtl="0" algn="l">
              <a:spcBef>
                <a:spcPts val="0"/>
              </a:spcBef>
              <a:spcAft>
                <a:spcPts val="0"/>
              </a:spcAft>
              <a:buNone/>
            </a:pPr>
            <a:r>
              <a:rPr lang="en"/>
              <a:t>PHP 4 e göre daha iyi bir Object-oriented programlama alt yapısı</a:t>
            </a:r>
            <a:endParaRPr/>
          </a:p>
          <a:p>
            <a:pPr indent="0" lvl="0" marL="0" rtl="0" algn="l">
              <a:spcBef>
                <a:spcPts val="0"/>
              </a:spcBef>
              <a:spcAft>
                <a:spcPts val="0"/>
              </a:spcAft>
              <a:buNone/>
            </a:pPr>
            <a:r>
              <a:rPr lang="en"/>
              <a:t>Geliştirilmiş MySQL extension u</a:t>
            </a:r>
            <a:endParaRPr/>
          </a:p>
          <a:p>
            <a:pPr indent="0" lvl="0" marL="0" rtl="0" algn="l">
              <a:spcBef>
                <a:spcPts val="0"/>
              </a:spcBef>
              <a:spcAft>
                <a:spcPts val="0"/>
              </a:spcAft>
              <a:buNone/>
            </a:pPr>
            <a:r>
              <a:rPr lang="en"/>
              <a:t>Ve yeni günçlü XML functionları katıldı</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18c9aa03c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018c9aa03c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Peki PHP nasıl çalışıyor,</a:t>
            </a:r>
            <a:endParaRPr/>
          </a:p>
          <a:p>
            <a:pPr indent="0" lvl="0" marL="0" rtl="0" algn="l">
              <a:spcBef>
                <a:spcPts val="0"/>
              </a:spcBef>
              <a:spcAft>
                <a:spcPts val="0"/>
              </a:spcAft>
              <a:buNone/>
            </a:pPr>
            <a:r>
              <a:rPr lang="en"/>
              <a:t>Aslında optimize edilmemiş, sade PHP 3 temel step ile çalışıyor.</a:t>
            </a:r>
            <a:endParaRPr/>
          </a:p>
          <a:p>
            <a:pPr indent="0" lvl="0" marL="0" rtl="0" algn="l">
              <a:spcBef>
                <a:spcPts val="0"/>
              </a:spcBef>
              <a:spcAft>
                <a:spcPts val="0"/>
              </a:spcAft>
              <a:buNone/>
            </a:pPr>
            <a:r>
              <a:rPr lang="en"/>
              <a:t>Parsing, compiling ve execution.</a:t>
            </a:r>
            <a:endParaRPr/>
          </a:p>
          <a:p>
            <a:pPr indent="0" lvl="0" marL="0" rtl="0" algn="l">
              <a:spcBef>
                <a:spcPts val="0"/>
              </a:spcBef>
              <a:spcAft>
                <a:spcPts val="0"/>
              </a:spcAft>
              <a:buNone/>
            </a:pPr>
            <a:r>
              <a:rPr lang="en"/>
              <a:t>Tokenize -&gt;</a:t>
            </a:r>
            <a:endParaRPr/>
          </a:p>
          <a:p>
            <a:pPr indent="0" lvl="0" marL="0" rtl="0" algn="l">
              <a:spcBef>
                <a:spcPts val="0"/>
              </a:spcBef>
              <a:spcAft>
                <a:spcPts val="0"/>
              </a:spcAft>
              <a:buNone/>
            </a:pPr>
            <a:r>
              <a:rPr lang="en"/>
              <a:t>Bazı yerlerde tokenizing diye de geçer.</a:t>
            </a:r>
            <a:endParaRPr/>
          </a:p>
          <a:p>
            <a:pPr indent="0" lvl="0" marL="0" rtl="0" algn="l">
              <a:spcBef>
                <a:spcPts val="0"/>
              </a:spcBef>
              <a:spcAft>
                <a:spcPts val="0"/>
              </a:spcAft>
              <a:buNone/>
            </a:pPr>
            <a:r>
              <a:rPr lang="en"/>
              <a:t>Kaynak kodu karakterinin karakter bazında analiz edilmesini ve onu token adı verilen daha küçük anlamlı birimlere ayırmayı içerir.</a:t>
            </a:r>
            <a:endParaRPr/>
          </a:p>
          <a:p>
            <a:pPr indent="0" lvl="0" marL="0" rtl="0" algn="l">
              <a:spcBef>
                <a:spcPts val="0"/>
              </a:spcBef>
              <a:spcAft>
                <a:spcPts val="0"/>
              </a:spcAft>
              <a:buNone/>
            </a:pPr>
            <a:r>
              <a:rPr lang="en"/>
              <a:t>Tokenlerle çalışmanın avantajı da aslında interpreter yada compiler ın daha efficient bir şekilde çalışmasını sağlar. En temelinde compile işlemi maliyetli bir iştir.</a:t>
            </a:r>
            <a:endParaRPr/>
          </a:p>
          <a:p>
            <a:pPr indent="0" lvl="0" marL="0" rtl="0" algn="l">
              <a:spcBef>
                <a:spcPts val="0"/>
              </a:spcBef>
              <a:spcAft>
                <a:spcPts val="0"/>
              </a:spcAft>
              <a:buNone/>
            </a:pPr>
            <a:r>
              <a:rPr lang="en"/>
              <a:t>PHP bu işlemi re2c (ri tu si) adında open source bir proje ile gerçekleştiriyor. Bunun temelinde aslında regexler yatıyor ve kodu dediğim gibi karakter karakter gezerek bunları tokenlara çeviriyor.</a:t>
            </a:r>
            <a:endParaRPr/>
          </a:p>
          <a:p>
            <a:pPr indent="0" lvl="0" marL="0" rtl="0" algn="l">
              <a:spcBef>
                <a:spcPts val="0"/>
              </a:spcBef>
              <a:spcAft>
                <a:spcPts val="0"/>
              </a:spcAft>
              <a:buNone/>
            </a:pPr>
            <a:r>
              <a:rPr lang="en"/>
              <a:t>Parse -&gt; </a:t>
            </a:r>
            <a:endParaRPr/>
          </a:p>
          <a:p>
            <a:pPr indent="0" lvl="0" marL="0" rtl="0" algn="l">
              <a:spcBef>
                <a:spcPts val="0"/>
              </a:spcBef>
              <a:spcAft>
                <a:spcPts val="0"/>
              </a:spcAft>
              <a:buNone/>
            </a:pPr>
            <a:r>
              <a:rPr lang="en"/>
              <a:t>Bu aşamada generate edilen tokenları aslında daha organize bir data structure a çeviriyor.</a:t>
            </a:r>
            <a:endParaRPr/>
          </a:p>
          <a:p>
            <a:pPr indent="0" lvl="0" marL="0" rtl="0" algn="l">
              <a:spcBef>
                <a:spcPts val="0"/>
              </a:spcBef>
              <a:spcAft>
                <a:spcPts val="0"/>
              </a:spcAft>
              <a:buNone/>
            </a:pPr>
            <a:r>
              <a:rPr lang="en"/>
              <a:t>Aynı zamanda syntax checklerini de burda gerçekleştiriyor.</a:t>
            </a:r>
            <a:endParaRPr/>
          </a:p>
          <a:p>
            <a:pPr indent="0" lvl="0" marL="0" rtl="0" algn="l">
              <a:spcBef>
                <a:spcPts val="0"/>
              </a:spcBef>
              <a:spcAft>
                <a:spcPts val="0"/>
              </a:spcAft>
              <a:buNone/>
            </a:pPr>
            <a:r>
              <a:rPr lang="en"/>
              <a:t>En sonunda AST dediğimiz Abstract Syntax Tree i çıkartıyor.</a:t>
            </a:r>
            <a:endParaRPr/>
          </a:p>
          <a:p>
            <a:pPr indent="0" lvl="0" marL="0" rtl="0" algn="l">
              <a:spcBef>
                <a:spcPts val="0"/>
              </a:spcBef>
              <a:spcAft>
                <a:spcPts val="0"/>
              </a:spcAft>
              <a:buNone/>
            </a:pPr>
            <a:r>
              <a:rPr lang="en"/>
              <a:t>Peki bu neye benziyor dersek, bunun için tatlı bir paket var, php-ast paketiyle bunu preview etmek mümkün.</a:t>
            </a:r>
            <a:endParaRPr/>
          </a:p>
          <a:p>
            <a:pPr indent="0" lvl="0" marL="0" rtl="0" algn="l">
              <a:spcBef>
                <a:spcPts val="0"/>
              </a:spcBef>
              <a:spcAft>
                <a:spcPts val="0"/>
              </a:spcAft>
              <a:buNone/>
            </a:pPr>
            <a:r>
              <a:rPr lang="en"/>
              <a:t>Belki bizim için çok anlamlı gözükmese de static code analysis toolları için baya faydalı olduğunu söylebiliriz.</a:t>
            </a:r>
            <a:endParaRPr/>
          </a:p>
          <a:p>
            <a:pPr indent="0" lvl="0" marL="0" rtl="0" algn="l">
              <a:spcBef>
                <a:spcPts val="0"/>
              </a:spcBef>
              <a:spcAft>
                <a:spcPts val="0"/>
              </a:spcAft>
              <a:buNone/>
            </a:pPr>
            <a:r>
              <a:rPr lang="en"/>
              <a:t>Compile -&gt; Op code lar oluşturuluyor, 200+ den fazla şuan opcode var. Örnek olarak IF ve SWITCH hepsi bir op code u temsil ediyor. Burda oluşturulan OpCode lar arch bağımsızdır yani evrenseldir.</a:t>
            </a:r>
            <a:endParaRPr/>
          </a:p>
          <a:p>
            <a:pPr indent="0" lvl="0" marL="0" rtl="0" algn="l">
              <a:spcBef>
                <a:spcPts val="0"/>
              </a:spcBef>
              <a:spcAft>
                <a:spcPts val="0"/>
              </a:spcAft>
              <a:buNone/>
            </a:pPr>
            <a:r>
              <a:rPr lang="en"/>
              <a:t>Interpretation işleminin son aşaması da Execution işlemi, hazırlanan OPCode lar zend VM aracılığı ile çalıştırılıyor.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50">
                <a:solidFill>
                  <a:srgbClr val="273239"/>
                </a:solidFill>
                <a:highlight>
                  <a:srgbClr val="FFFFFF"/>
                </a:highlight>
                <a:latin typeface="Nunito"/>
                <a:ea typeface="Nunito"/>
                <a:cs typeface="Nunito"/>
                <a:sym typeface="Nunito"/>
              </a:rPr>
              <a:t>Byte Code consisting of binary, hexadecimal, macro instructions like (new, add, swap, etc) and it is not directly understandable by the CPU. It is designed for efficient execution by software such as a virtual machine.intermediate-level</a:t>
            </a:r>
            <a:endParaRPr sz="12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t/>
            </a:r>
            <a:endParaRPr sz="12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 sz="1250">
                <a:solidFill>
                  <a:srgbClr val="273239"/>
                </a:solidFill>
                <a:highlight>
                  <a:srgbClr val="FFFFFF"/>
                </a:highlight>
                <a:latin typeface="Nunito"/>
                <a:ea typeface="Nunito"/>
                <a:cs typeface="Nunito"/>
                <a:sym typeface="Nunito"/>
              </a:rPr>
              <a:t> Machine Code is considered as the low-level code.</a:t>
            </a:r>
            <a:endParaRPr sz="1250">
              <a:solidFill>
                <a:srgbClr val="273239"/>
              </a:solidFill>
              <a:highlight>
                <a:srgbClr val="FFFFFF"/>
              </a:highlight>
              <a:latin typeface="Nunito"/>
              <a:ea typeface="Nunito"/>
              <a:cs typeface="Nunito"/>
              <a:sym typeface="Nunito"/>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50">
                <a:solidFill>
                  <a:srgbClr val="273239"/>
                </a:solidFill>
                <a:highlight>
                  <a:srgbClr val="FFFFFF"/>
                </a:highlight>
                <a:latin typeface="Nunito"/>
                <a:ea typeface="Nunito"/>
                <a:cs typeface="Nunito"/>
                <a:sym typeface="Nunito"/>
              </a:rPr>
              <a:t> Machine code is not executed by a virtual machine it is directly executed by CPU.</a:t>
            </a:r>
            <a:endParaRPr sz="12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t/>
            </a:r>
            <a:endParaRPr sz="12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 sz="1600">
                <a:solidFill>
                  <a:srgbClr val="242424"/>
                </a:solidFill>
              </a:rPr>
              <a:t>How does PHP run?</a:t>
            </a:r>
            <a:endParaRPr sz="1600">
              <a:solidFill>
                <a:srgbClr val="242424"/>
              </a:solidFill>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rPr>
              <a:t>PHP is a "scripting language", which means it is not directly compiled into machine language.</a:t>
            </a:r>
            <a:endParaRPr sz="1600">
              <a:solidFill>
                <a:srgbClr val="242424"/>
              </a:solidFill>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rPr>
              <a:t>When you start a PHP program, the Zend Engine will parse the code into an abstract syntax tree (AST) and translate it to opcodes. The opcodes are execution units for the Zend Virtual Machine (Zend VM). Opcodes are pretty low-level, so much faster to translate to machine code than the original PHP code. PHP has an extension named OPcache in core, to cache these opcodes.</a:t>
            </a:r>
            <a:endParaRPr sz="1600">
              <a:solidFill>
                <a:srgbClr val="242424"/>
              </a:solidFill>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rPr>
              <a:t>The first run of a PHP program it has to go from PHP code to opcodes, but the next runs will use the cached opcodes. For obvious reasons, always make sure Zend OPcache is loaded and enabled.</a:t>
            </a:r>
            <a:endParaRPr sz="1600">
              <a:solidFill>
                <a:srgbClr val="242424"/>
              </a:solidFill>
            </a:endParaRPr>
          </a:p>
          <a:p>
            <a:pPr indent="0" lvl="0" marL="0" rtl="0" algn="l">
              <a:lnSpc>
                <a:spcPct val="115000"/>
              </a:lnSpc>
              <a:spcBef>
                <a:spcPts val="2400"/>
              </a:spcBef>
              <a:spcAft>
                <a:spcPts val="0"/>
              </a:spcAft>
              <a:buClr>
                <a:schemeClr val="dk1"/>
              </a:buClr>
              <a:buSzPts val="1100"/>
              <a:buFont typeface="Arial"/>
              <a:buNone/>
            </a:pPr>
            <a:r>
              <a:rPr lang="en" sz="1600">
                <a:solidFill>
                  <a:srgbClr val="242424"/>
                </a:solidFill>
              </a:rPr>
              <a:t>So, that's the current state of PHP execution, in a nutshell.</a:t>
            </a:r>
            <a:endParaRPr sz="1600">
              <a:solidFill>
                <a:srgbClr val="242424"/>
              </a:solidFill>
            </a:endParaRPr>
          </a:p>
          <a:p>
            <a:pPr indent="0" lvl="0" marL="0" rtl="0" algn="l">
              <a:lnSpc>
                <a:spcPct val="115000"/>
              </a:lnSpc>
              <a:spcBef>
                <a:spcPts val="2400"/>
              </a:spcBef>
              <a:spcAft>
                <a:spcPts val="0"/>
              </a:spcAft>
              <a:buNone/>
            </a:pPr>
            <a:r>
              <a:t/>
            </a:r>
            <a:endParaRPr sz="1250">
              <a:solidFill>
                <a:srgbClr val="273239"/>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 sz="1200">
                <a:solidFill>
                  <a:srgbClr val="374151"/>
                </a:solidFill>
                <a:highlight>
                  <a:srgbClr val="F7F7F8"/>
                </a:highlight>
                <a:latin typeface="Roboto"/>
                <a:ea typeface="Roboto"/>
                <a:cs typeface="Roboto"/>
                <a:sym typeface="Roboto"/>
              </a:rPr>
              <a:t>In summary, basic lexical errors are typically caught during tokenization, while more complex syntax errors are checked during parsing. </a:t>
            </a:r>
            <a:endParaRPr sz="1250">
              <a:solidFill>
                <a:srgbClr val="273239"/>
              </a:solidFill>
              <a:highlight>
                <a:srgbClr val="FFFFFF"/>
              </a:highlight>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50">
                <a:solidFill>
                  <a:schemeClr val="dk1"/>
                </a:solidFill>
                <a:highlight>
                  <a:srgbClr val="FFFFFF"/>
                </a:highlight>
              </a:rPr>
              <a:t>This is the last phase of the interpretation process. At this stage, you actually run the generated OPCode on the Zend virtual machine (Zend Engine VM).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A155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A155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jp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528924" y="1479900"/>
            <a:ext cx="7916700" cy="706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3200">
                <a:solidFill>
                  <a:srgbClr val="FFFFFF"/>
                </a:solidFill>
                <a:latin typeface="Roboto Medium"/>
                <a:ea typeface="Roboto Medium"/>
                <a:cs typeface="Roboto Medium"/>
                <a:sym typeface="Roboto Medium"/>
              </a:rPr>
              <a:t>Exploring JIT in PHP</a:t>
            </a:r>
            <a:endParaRPr/>
          </a:p>
        </p:txBody>
      </p:sp>
      <p:sp>
        <p:nvSpPr>
          <p:cNvPr id="100" name="Google Shape;100;p25"/>
          <p:cNvSpPr txBox="1"/>
          <p:nvPr>
            <p:ph idx="1" type="subTitle"/>
          </p:nvPr>
        </p:nvSpPr>
        <p:spPr>
          <a:xfrm>
            <a:off x="601050" y="2495325"/>
            <a:ext cx="3460500" cy="55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800">
                <a:solidFill>
                  <a:schemeClr val="lt1"/>
                </a:solidFill>
                <a:latin typeface="Roboto Light"/>
                <a:ea typeface="Roboto Light"/>
                <a:cs typeface="Roboto Light"/>
                <a:sym typeface="Roboto Light"/>
              </a:rPr>
              <a:t>Atakan Demircioğlu</a:t>
            </a:r>
            <a:endParaRPr sz="1800">
              <a:solidFill>
                <a:schemeClr val="lt1"/>
              </a:solidFill>
              <a:latin typeface="Roboto Light"/>
              <a:ea typeface="Roboto Light"/>
              <a:cs typeface="Roboto Light"/>
              <a:sym typeface="Roboto Light"/>
            </a:endParaRPr>
          </a:p>
        </p:txBody>
      </p:sp>
      <p:sp>
        <p:nvSpPr>
          <p:cNvPr id="101" name="Google Shape;101;p25"/>
          <p:cNvSpPr/>
          <p:nvPr/>
        </p:nvSpPr>
        <p:spPr>
          <a:xfrm>
            <a:off x="601050" y="2369987"/>
            <a:ext cx="5580600" cy="15600"/>
          </a:xfrm>
          <a:prstGeom prst="rect">
            <a:avLst/>
          </a:prstGeom>
          <a:solidFill>
            <a:srgbClr val="FF6100"/>
          </a:solidFill>
          <a:ln cap="flat" cmpd="sng" w="9525">
            <a:solidFill>
              <a:srgbClr val="FF61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FCE50"/>
              </a:solidFill>
              <a:latin typeface="Arial"/>
              <a:ea typeface="Arial"/>
              <a:cs typeface="Arial"/>
              <a:sym typeface="Arial"/>
            </a:endParaRPr>
          </a:p>
        </p:txBody>
      </p:sp>
      <p:pic>
        <p:nvPicPr>
          <p:cNvPr id="102" name="Google Shape;102;p25"/>
          <p:cNvPicPr preferRelativeResize="0"/>
          <p:nvPr/>
        </p:nvPicPr>
        <p:blipFill rotWithShape="1">
          <a:blip r:embed="rId3">
            <a:alphaModFix/>
          </a:blip>
          <a:srcRect b="90965" l="0" r="0" t="0"/>
          <a:stretch/>
        </p:blipFill>
        <p:spPr>
          <a:xfrm>
            <a:off x="0" y="4871600"/>
            <a:ext cx="4617851" cy="271901"/>
          </a:xfrm>
          <a:prstGeom prst="rect">
            <a:avLst/>
          </a:prstGeom>
          <a:noFill/>
          <a:ln>
            <a:noFill/>
          </a:ln>
        </p:spPr>
      </p:pic>
      <p:pic>
        <p:nvPicPr>
          <p:cNvPr id="103" name="Google Shape;103;p25"/>
          <p:cNvPicPr preferRelativeResize="0"/>
          <p:nvPr/>
        </p:nvPicPr>
        <p:blipFill rotWithShape="1">
          <a:blip r:embed="rId3">
            <a:alphaModFix/>
          </a:blip>
          <a:srcRect b="0" l="0" r="0" t="90802"/>
          <a:stretch/>
        </p:blipFill>
        <p:spPr>
          <a:xfrm rot="10800000">
            <a:off x="4526149" y="4871600"/>
            <a:ext cx="4617851" cy="276825"/>
          </a:xfrm>
          <a:prstGeom prst="rect">
            <a:avLst/>
          </a:prstGeom>
          <a:noFill/>
          <a:ln>
            <a:noFill/>
          </a:ln>
        </p:spPr>
      </p:pic>
      <p:pic>
        <p:nvPicPr>
          <p:cNvPr id="104" name="Google Shape;104;p25"/>
          <p:cNvPicPr preferRelativeResize="0"/>
          <p:nvPr/>
        </p:nvPicPr>
        <p:blipFill>
          <a:blip r:embed="rId4">
            <a:alphaModFix/>
          </a:blip>
          <a:stretch>
            <a:fillRect/>
          </a:stretch>
        </p:blipFill>
        <p:spPr>
          <a:xfrm>
            <a:off x="5099001" y="983850"/>
            <a:ext cx="3305525" cy="2203675"/>
          </a:xfrm>
          <a:prstGeom prst="rect">
            <a:avLst/>
          </a:prstGeom>
          <a:noFill/>
          <a:ln cap="flat" cmpd="sng" w="28575">
            <a:solidFill>
              <a:srgbClr val="FF6100"/>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Lexical Analysis (Lexing)</a:t>
            </a:r>
            <a:endParaRPr/>
          </a:p>
        </p:txBody>
      </p:sp>
      <p:cxnSp>
        <p:nvCxnSpPr>
          <p:cNvPr id="192" name="Google Shape;192;p34"/>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93" name="Google Shape;193;p34"/>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194" name="Google Shape;194;p34"/>
          <p:cNvPicPr preferRelativeResize="0"/>
          <p:nvPr/>
        </p:nvPicPr>
        <p:blipFill>
          <a:blip r:embed="rId3">
            <a:alphaModFix/>
          </a:blip>
          <a:stretch>
            <a:fillRect/>
          </a:stretch>
        </p:blipFill>
        <p:spPr>
          <a:xfrm>
            <a:off x="849900" y="2360675"/>
            <a:ext cx="3009225" cy="2457175"/>
          </a:xfrm>
          <a:prstGeom prst="rect">
            <a:avLst/>
          </a:prstGeom>
          <a:noFill/>
          <a:ln>
            <a:noFill/>
          </a:ln>
        </p:spPr>
      </p:pic>
      <p:pic>
        <p:nvPicPr>
          <p:cNvPr id="195" name="Google Shape;195;p34"/>
          <p:cNvPicPr preferRelativeResize="0"/>
          <p:nvPr/>
        </p:nvPicPr>
        <p:blipFill>
          <a:blip r:embed="rId4">
            <a:alphaModFix/>
          </a:blip>
          <a:stretch>
            <a:fillRect/>
          </a:stretch>
        </p:blipFill>
        <p:spPr>
          <a:xfrm>
            <a:off x="5330799" y="2360675"/>
            <a:ext cx="2963296" cy="2457174"/>
          </a:xfrm>
          <a:prstGeom prst="rect">
            <a:avLst/>
          </a:prstGeom>
          <a:noFill/>
          <a:ln>
            <a:noFill/>
          </a:ln>
        </p:spPr>
      </p:pic>
      <p:sp>
        <p:nvSpPr>
          <p:cNvPr id="196" name="Google Shape;196;p34"/>
          <p:cNvSpPr/>
          <p:nvPr/>
        </p:nvSpPr>
        <p:spPr>
          <a:xfrm>
            <a:off x="4137150" y="3291125"/>
            <a:ext cx="915600" cy="53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4"/>
          <p:cNvSpPr txBox="1"/>
          <p:nvPr/>
        </p:nvSpPr>
        <p:spPr>
          <a:xfrm>
            <a:off x="440850" y="1123625"/>
            <a:ext cx="78930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re2c</a:t>
            </a:r>
            <a:r>
              <a:rPr lang="en" sz="1900">
                <a:solidFill>
                  <a:schemeClr val="lt1"/>
                </a:solidFill>
                <a:latin typeface="Lato"/>
                <a:ea typeface="Lato"/>
                <a:cs typeface="Lato"/>
                <a:sym typeface="Lato"/>
              </a:rPr>
              <a:t> (free open-source lexer generator)</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Removes comments in this part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Some characters like =, ;, :, ? are considered tokens by themselves</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Syntax Analysis (Parsing)</a:t>
            </a:r>
            <a:endParaRPr/>
          </a:p>
        </p:txBody>
      </p:sp>
      <p:cxnSp>
        <p:nvCxnSpPr>
          <p:cNvPr id="203" name="Google Shape;203;p35"/>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04" name="Google Shape;204;p35"/>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205" name="Google Shape;205;p35"/>
          <p:cNvPicPr preferRelativeResize="0"/>
          <p:nvPr/>
        </p:nvPicPr>
        <p:blipFill>
          <a:blip r:embed="rId3">
            <a:alphaModFix/>
          </a:blip>
          <a:stretch>
            <a:fillRect/>
          </a:stretch>
        </p:blipFill>
        <p:spPr>
          <a:xfrm>
            <a:off x="5108475" y="1169625"/>
            <a:ext cx="3694299" cy="2963950"/>
          </a:xfrm>
          <a:prstGeom prst="rect">
            <a:avLst/>
          </a:prstGeom>
          <a:noFill/>
          <a:ln>
            <a:noFill/>
          </a:ln>
        </p:spPr>
      </p:pic>
      <p:sp>
        <p:nvSpPr>
          <p:cNvPr id="206" name="Google Shape;206;p35"/>
          <p:cNvSpPr txBox="1"/>
          <p:nvPr/>
        </p:nvSpPr>
        <p:spPr>
          <a:xfrm>
            <a:off x="440850" y="1123625"/>
            <a:ext cx="43860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Checks to see if the script matches the syntax rules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Uses tokens to build an Abstract Syntax Tree</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Using the php-ast extension it is possible to preview such a structure example</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Compilation</a:t>
            </a:r>
            <a:endParaRPr/>
          </a:p>
        </p:txBody>
      </p:sp>
      <p:cxnSp>
        <p:nvCxnSpPr>
          <p:cNvPr id="212" name="Google Shape;212;p36"/>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13" name="Google Shape;213;p36"/>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214" name="Google Shape;214;p36"/>
          <p:cNvPicPr preferRelativeResize="0"/>
          <p:nvPr/>
        </p:nvPicPr>
        <p:blipFill>
          <a:blip r:embed="rId3">
            <a:alphaModFix/>
          </a:blip>
          <a:stretch>
            <a:fillRect/>
          </a:stretch>
        </p:blipFill>
        <p:spPr>
          <a:xfrm>
            <a:off x="887577" y="1038725"/>
            <a:ext cx="2472000" cy="1742986"/>
          </a:xfrm>
          <a:prstGeom prst="rect">
            <a:avLst/>
          </a:prstGeom>
          <a:noFill/>
          <a:ln>
            <a:noFill/>
          </a:ln>
        </p:spPr>
      </p:pic>
      <p:pic>
        <p:nvPicPr>
          <p:cNvPr id="215" name="Google Shape;215;p36"/>
          <p:cNvPicPr preferRelativeResize="0"/>
          <p:nvPr/>
        </p:nvPicPr>
        <p:blipFill>
          <a:blip r:embed="rId4">
            <a:alphaModFix/>
          </a:blip>
          <a:stretch>
            <a:fillRect/>
          </a:stretch>
        </p:blipFill>
        <p:spPr>
          <a:xfrm>
            <a:off x="5012027" y="1038725"/>
            <a:ext cx="3318306" cy="1742976"/>
          </a:xfrm>
          <a:prstGeom prst="rect">
            <a:avLst/>
          </a:prstGeom>
          <a:noFill/>
          <a:ln>
            <a:noFill/>
          </a:ln>
        </p:spPr>
      </p:pic>
      <p:sp>
        <p:nvSpPr>
          <p:cNvPr id="216" name="Google Shape;216;p36"/>
          <p:cNvSpPr/>
          <p:nvPr/>
        </p:nvSpPr>
        <p:spPr>
          <a:xfrm>
            <a:off x="3690588" y="1640963"/>
            <a:ext cx="915600" cy="53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36"/>
          <p:cNvSpPr txBox="1"/>
          <p:nvPr/>
        </p:nvSpPr>
        <p:spPr>
          <a:xfrm>
            <a:off x="446400" y="3025375"/>
            <a:ext cx="80292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PHP's internal Opcache extension</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phpdbg debugger</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Vulcan Logic Dumper (VLD) PECL extension </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provide easy ways to dump all the Opcodes for a given snippet or a file.</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OPcache</a:t>
            </a:r>
            <a:endParaRPr/>
          </a:p>
        </p:txBody>
      </p:sp>
      <p:cxnSp>
        <p:nvCxnSpPr>
          <p:cNvPr id="223" name="Google Shape;223;p37"/>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24" name="Google Shape;224;p37"/>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225" name="Google Shape;225;p37"/>
          <p:cNvSpPr txBox="1"/>
          <p:nvPr/>
        </p:nvSpPr>
        <p:spPr>
          <a:xfrm>
            <a:off x="440850" y="1133500"/>
            <a:ext cx="48954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Introduced with PHP 5.5</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Before PHP 5.5 (eAccelerator, APC, XCache makes similar things)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OPcache stores precompiled script bytecode in shared memory</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Cache invalidated if file changes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Memory limited</a:t>
            </a:r>
            <a:endParaRPr sz="1900">
              <a:solidFill>
                <a:schemeClr val="lt1"/>
              </a:solidFill>
              <a:latin typeface="Lato"/>
              <a:ea typeface="Lato"/>
              <a:cs typeface="Lato"/>
              <a:sym typeface="Lato"/>
            </a:endParaRPr>
          </a:p>
        </p:txBody>
      </p:sp>
      <p:pic>
        <p:nvPicPr>
          <p:cNvPr id="226" name="Google Shape;226;p37"/>
          <p:cNvPicPr preferRelativeResize="0"/>
          <p:nvPr/>
        </p:nvPicPr>
        <p:blipFill>
          <a:blip r:embed="rId3">
            <a:alphaModFix/>
          </a:blip>
          <a:stretch>
            <a:fillRect/>
          </a:stretch>
        </p:blipFill>
        <p:spPr>
          <a:xfrm>
            <a:off x="5419025" y="1133501"/>
            <a:ext cx="3276123" cy="351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000">
                <a:solidFill>
                  <a:schemeClr val="lt1"/>
                </a:solidFill>
                <a:latin typeface="Roboto"/>
                <a:ea typeface="Roboto"/>
                <a:cs typeface="Roboto"/>
                <a:sym typeface="Roboto"/>
              </a:rPr>
              <a:t>Opcode Optimizer Examples #1</a:t>
            </a:r>
            <a:endParaRPr/>
          </a:p>
          <a:p>
            <a:pPr indent="0" lvl="0" marL="0" rtl="0" algn="l">
              <a:lnSpc>
                <a:spcPct val="100000"/>
              </a:lnSpc>
              <a:spcBef>
                <a:spcPts val="0"/>
              </a:spcBef>
              <a:spcAft>
                <a:spcPts val="0"/>
              </a:spcAft>
              <a:buSzPts val="2800"/>
              <a:buNone/>
            </a:pPr>
            <a:r>
              <a:t/>
            </a:r>
            <a:endParaRPr b="1" sz="3000">
              <a:solidFill>
                <a:schemeClr val="lt1"/>
              </a:solidFill>
              <a:latin typeface="Roboto"/>
              <a:ea typeface="Roboto"/>
              <a:cs typeface="Roboto"/>
              <a:sym typeface="Roboto"/>
            </a:endParaRPr>
          </a:p>
        </p:txBody>
      </p:sp>
      <p:cxnSp>
        <p:nvCxnSpPr>
          <p:cNvPr id="232" name="Google Shape;232;p38"/>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33" name="Google Shape;233;p38"/>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234" name="Google Shape;234;p38"/>
          <p:cNvPicPr preferRelativeResize="0"/>
          <p:nvPr/>
        </p:nvPicPr>
        <p:blipFill>
          <a:blip r:embed="rId3">
            <a:alphaModFix/>
          </a:blip>
          <a:stretch>
            <a:fillRect/>
          </a:stretch>
        </p:blipFill>
        <p:spPr>
          <a:xfrm>
            <a:off x="4869525" y="977250"/>
            <a:ext cx="3509275" cy="1953843"/>
          </a:xfrm>
          <a:prstGeom prst="rect">
            <a:avLst/>
          </a:prstGeom>
          <a:noFill/>
          <a:ln>
            <a:noFill/>
          </a:ln>
        </p:spPr>
      </p:pic>
      <p:pic>
        <p:nvPicPr>
          <p:cNvPr id="235" name="Google Shape;235;p38"/>
          <p:cNvPicPr preferRelativeResize="0"/>
          <p:nvPr/>
        </p:nvPicPr>
        <p:blipFill>
          <a:blip r:embed="rId4">
            <a:alphaModFix/>
          </a:blip>
          <a:stretch>
            <a:fillRect/>
          </a:stretch>
        </p:blipFill>
        <p:spPr>
          <a:xfrm>
            <a:off x="4869525" y="3425848"/>
            <a:ext cx="3509275" cy="1530900"/>
          </a:xfrm>
          <a:prstGeom prst="rect">
            <a:avLst/>
          </a:prstGeom>
          <a:noFill/>
          <a:ln>
            <a:noFill/>
          </a:ln>
        </p:spPr>
      </p:pic>
      <p:pic>
        <p:nvPicPr>
          <p:cNvPr id="236" name="Google Shape;236;p38"/>
          <p:cNvPicPr preferRelativeResize="0"/>
          <p:nvPr/>
        </p:nvPicPr>
        <p:blipFill>
          <a:blip r:embed="rId5">
            <a:alphaModFix/>
          </a:blip>
          <a:stretch>
            <a:fillRect/>
          </a:stretch>
        </p:blipFill>
        <p:spPr>
          <a:xfrm>
            <a:off x="873725" y="1461263"/>
            <a:ext cx="3320399" cy="22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Opcode Optimizer Examples #2</a:t>
            </a:r>
            <a:endParaRPr/>
          </a:p>
        </p:txBody>
      </p:sp>
      <p:cxnSp>
        <p:nvCxnSpPr>
          <p:cNvPr id="242" name="Google Shape;242;p39"/>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43" name="Google Shape;243;p39"/>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244" name="Google Shape;244;p39"/>
          <p:cNvPicPr preferRelativeResize="0"/>
          <p:nvPr/>
        </p:nvPicPr>
        <p:blipFill>
          <a:blip r:embed="rId3">
            <a:alphaModFix/>
          </a:blip>
          <a:stretch>
            <a:fillRect/>
          </a:stretch>
        </p:blipFill>
        <p:spPr>
          <a:xfrm>
            <a:off x="4422175" y="1096854"/>
            <a:ext cx="4380601" cy="1871433"/>
          </a:xfrm>
          <a:prstGeom prst="rect">
            <a:avLst/>
          </a:prstGeom>
          <a:noFill/>
          <a:ln>
            <a:noFill/>
          </a:ln>
        </p:spPr>
      </p:pic>
      <p:pic>
        <p:nvPicPr>
          <p:cNvPr id="245" name="Google Shape;245;p39"/>
          <p:cNvPicPr preferRelativeResize="0"/>
          <p:nvPr/>
        </p:nvPicPr>
        <p:blipFill>
          <a:blip r:embed="rId4">
            <a:alphaModFix/>
          </a:blip>
          <a:stretch>
            <a:fillRect/>
          </a:stretch>
        </p:blipFill>
        <p:spPr>
          <a:xfrm>
            <a:off x="4451703" y="3230000"/>
            <a:ext cx="4380597" cy="1478050"/>
          </a:xfrm>
          <a:prstGeom prst="rect">
            <a:avLst/>
          </a:prstGeom>
          <a:noFill/>
          <a:ln>
            <a:noFill/>
          </a:ln>
        </p:spPr>
      </p:pic>
      <p:pic>
        <p:nvPicPr>
          <p:cNvPr id="246" name="Google Shape;246;p39"/>
          <p:cNvPicPr preferRelativeResize="0"/>
          <p:nvPr/>
        </p:nvPicPr>
        <p:blipFill>
          <a:blip r:embed="rId5">
            <a:alphaModFix/>
          </a:blip>
          <a:stretch>
            <a:fillRect/>
          </a:stretch>
        </p:blipFill>
        <p:spPr>
          <a:xfrm>
            <a:off x="386275" y="1786849"/>
            <a:ext cx="3821274" cy="18704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Opcode Optimizer Examples #3</a:t>
            </a:r>
            <a:endParaRPr/>
          </a:p>
        </p:txBody>
      </p:sp>
      <p:cxnSp>
        <p:nvCxnSpPr>
          <p:cNvPr id="252" name="Google Shape;252;p40"/>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53" name="Google Shape;253;p40"/>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254" name="Google Shape;254;p40"/>
          <p:cNvPicPr preferRelativeResize="0"/>
          <p:nvPr/>
        </p:nvPicPr>
        <p:blipFill>
          <a:blip r:embed="rId3">
            <a:alphaModFix/>
          </a:blip>
          <a:stretch>
            <a:fillRect/>
          </a:stretch>
        </p:blipFill>
        <p:spPr>
          <a:xfrm>
            <a:off x="386275" y="1581950"/>
            <a:ext cx="4031225" cy="2369222"/>
          </a:xfrm>
          <a:prstGeom prst="rect">
            <a:avLst/>
          </a:prstGeom>
          <a:noFill/>
          <a:ln>
            <a:noFill/>
          </a:ln>
        </p:spPr>
      </p:pic>
      <p:pic>
        <p:nvPicPr>
          <p:cNvPr id="255" name="Google Shape;255;p40"/>
          <p:cNvPicPr preferRelativeResize="0"/>
          <p:nvPr/>
        </p:nvPicPr>
        <p:blipFill>
          <a:blip r:embed="rId4">
            <a:alphaModFix/>
          </a:blip>
          <a:stretch>
            <a:fillRect/>
          </a:stretch>
        </p:blipFill>
        <p:spPr>
          <a:xfrm>
            <a:off x="4702523" y="1105775"/>
            <a:ext cx="4031227" cy="1714275"/>
          </a:xfrm>
          <a:prstGeom prst="rect">
            <a:avLst/>
          </a:prstGeom>
          <a:noFill/>
          <a:ln>
            <a:noFill/>
          </a:ln>
        </p:spPr>
      </p:pic>
      <p:pic>
        <p:nvPicPr>
          <p:cNvPr id="256" name="Google Shape;256;p40"/>
          <p:cNvPicPr preferRelativeResize="0"/>
          <p:nvPr/>
        </p:nvPicPr>
        <p:blipFill>
          <a:blip r:embed="rId5">
            <a:alphaModFix/>
          </a:blip>
          <a:stretch>
            <a:fillRect/>
          </a:stretch>
        </p:blipFill>
        <p:spPr>
          <a:xfrm>
            <a:off x="4702525" y="3190400"/>
            <a:ext cx="4194276" cy="1428525"/>
          </a:xfrm>
          <a:prstGeom prst="rect">
            <a:avLst/>
          </a:prstGeom>
          <a:noFill/>
          <a:ln>
            <a:noFill/>
          </a:ln>
        </p:spPr>
      </p:pic>
      <p:pic>
        <p:nvPicPr>
          <p:cNvPr descr="Cat Cool GIF - Cat Cool Lit GIFs" id="257" name="Google Shape;257;p40"/>
          <p:cNvPicPr preferRelativeResize="0"/>
          <p:nvPr/>
        </p:nvPicPr>
        <p:blipFill>
          <a:blip r:embed="rId6">
            <a:alphaModFix/>
          </a:blip>
          <a:stretch>
            <a:fillRect/>
          </a:stretch>
        </p:blipFill>
        <p:spPr>
          <a:xfrm>
            <a:off x="6672425" y="1034588"/>
            <a:ext cx="2006650" cy="2916600"/>
          </a:xfrm>
          <a:prstGeom prst="rect">
            <a:avLst/>
          </a:prstGeom>
          <a:noFill/>
          <a:ln>
            <a:noFill/>
          </a:ln>
        </p:spPr>
      </p:pic>
      <p:sp>
        <p:nvSpPr>
          <p:cNvPr id="258" name="Google Shape;258;p40"/>
          <p:cNvSpPr txBox="1"/>
          <p:nvPr/>
        </p:nvSpPr>
        <p:spPr>
          <a:xfrm>
            <a:off x="6760216" y="1121005"/>
            <a:ext cx="1728300" cy="170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373A3C"/>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Preloading</a:t>
            </a:r>
            <a:endParaRPr/>
          </a:p>
        </p:txBody>
      </p:sp>
      <p:cxnSp>
        <p:nvCxnSpPr>
          <p:cNvPr id="264" name="Google Shape;264;p41"/>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65" name="Google Shape;265;p41"/>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266" name="Google Shape;266;p41"/>
          <p:cNvSpPr txBox="1"/>
          <p:nvPr/>
        </p:nvSpPr>
        <p:spPr>
          <a:xfrm>
            <a:off x="440850" y="1133500"/>
            <a:ext cx="47448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PHP 7.4 introduced opcache preloading</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Allows administrators to specify scripts that should be pre-compiled during the startup (PHP-FPM, mod_php, etc.)</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Most frameworks are bootstrap heavy</a:t>
            </a:r>
            <a:endParaRPr sz="1900">
              <a:solidFill>
                <a:schemeClr val="lt1"/>
              </a:solidFill>
              <a:latin typeface="Lato"/>
              <a:ea typeface="Lato"/>
              <a:cs typeface="Lato"/>
              <a:sym typeface="Lato"/>
            </a:endParaRPr>
          </a:p>
        </p:txBody>
      </p:sp>
      <p:pic>
        <p:nvPicPr>
          <p:cNvPr id="267" name="Google Shape;267;p41"/>
          <p:cNvPicPr preferRelativeResize="0"/>
          <p:nvPr/>
        </p:nvPicPr>
        <p:blipFill>
          <a:blip r:embed="rId3">
            <a:alphaModFix/>
          </a:blip>
          <a:stretch>
            <a:fillRect/>
          </a:stretch>
        </p:blipFill>
        <p:spPr>
          <a:xfrm>
            <a:off x="5185650" y="1107538"/>
            <a:ext cx="3653551" cy="29284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JIT</a:t>
            </a:r>
            <a:endParaRPr/>
          </a:p>
        </p:txBody>
      </p:sp>
      <p:cxnSp>
        <p:nvCxnSpPr>
          <p:cNvPr id="273" name="Google Shape;273;p42"/>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74" name="Google Shape;274;p42"/>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275" name="Google Shape;275;p42"/>
          <p:cNvSpPr txBox="1"/>
          <p:nvPr/>
        </p:nvSpPr>
        <p:spPr>
          <a:xfrm>
            <a:off x="440850" y="1133500"/>
            <a:ext cx="78006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Implemented by Dmitry Stogov</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Think of it like an extra layer of caching: caching of the native machine code</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DynASM, which is the underlying assembler used in PHP JIT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JIT is implemented as part of Opcache, and requires the Opcache extension to be enabled.</a:t>
            </a:r>
            <a:endParaRPr sz="1900">
              <a:solidFill>
                <a:schemeClr val="lt1"/>
              </a:solidFill>
              <a:latin typeface="Lato"/>
              <a:ea typeface="Lato"/>
              <a:cs typeface="Lato"/>
              <a:sym typeface="Lato"/>
            </a:endParaRPr>
          </a:p>
        </p:txBody>
      </p:sp>
      <p:pic>
        <p:nvPicPr>
          <p:cNvPr id="276" name="Google Shape;276;p42"/>
          <p:cNvPicPr preferRelativeResize="0"/>
          <p:nvPr/>
        </p:nvPicPr>
        <p:blipFill>
          <a:blip r:embed="rId3">
            <a:alphaModFix/>
          </a:blip>
          <a:stretch>
            <a:fillRect/>
          </a:stretch>
        </p:blipFill>
        <p:spPr>
          <a:xfrm>
            <a:off x="3310585" y="934825"/>
            <a:ext cx="3685375" cy="406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Function JIT</a:t>
            </a:r>
            <a:endParaRPr/>
          </a:p>
        </p:txBody>
      </p:sp>
      <p:cxnSp>
        <p:nvCxnSpPr>
          <p:cNvPr id="282" name="Google Shape;282;p43"/>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83" name="Google Shape;283;p43"/>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284" name="Google Shape;284;p43"/>
          <p:cNvSpPr txBox="1"/>
          <p:nvPr/>
        </p:nvSpPr>
        <p:spPr>
          <a:xfrm>
            <a:off x="440850" y="1133500"/>
            <a:ext cx="4425900" cy="1822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It analyzes each function, attempting to optimize and compile each path through 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Excludes tracing for frequently used code structures like loops</a:t>
            </a:r>
            <a:endParaRPr sz="1900">
              <a:solidFill>
                <a:schemeClr val="lt1"/>
              </a:solidFill>
              <a:latin typeface="Lato"/>
              <a:ea typeface="Lato"/>
              <a:cs typeface="Lato"/>
              <a:sym typeface="Lato"/>
            </a:endParaRPr>
          </a:p>
        </p:txBody>
      </p:sp>
      <p:pic>
        <p:nvPicPr>
          <p:cNvPr id="285" name="Google Shape;285;p43"/>
          <p:cNvPicPr preferRelativeResize="0"/>
          <p:nvPr/>
        </p:nvPicPr>
        <p:blipFill>
          <a:blip r:embed="rId3">
            <a:alphaModFix/>
          </a:blip>
          <a:stretch>
            <a:fillRect/>
          </a:stretch>
        </p:blipFill>
        <p:spPr>
          <a:xfrm>
            <a:off x="5387249" y="934825"/>
            <a:ext cx="3351200" cy="38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6"/>
          <p:cNvPicPr preferRelativeResize="0"/>
          <p:nvPr/>
        </p:nvPicPr>
        <p:blipFill>
          <a:blip r:embed="rId3">
            <a:alphaModFix/>
          </a:blip>
          <a:stretch>
            <a:fillRect/>
          </a:stretch>
        </p:blipFill>
        <p:spPr>
          <a:xfrm>
            <a:off x="876300" y="2960325"/>
            <a:ext cx="1169326" cy="1169326"/>
          </a:xfrm>
          <a:prstGeom prst="rect">
            <a:avLst/>
          </a:prstGeom>
          <a:noFill/>
          <a:ln>
            <a:noFill/>
          </a:ln>
        </p:spPr>
      </p:pic>
      <p:sp>
        <p:nvSpPr>
          <p:cNvPr id="110" name="Google Shape;110;p26"/>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About Me</a:t>
            </a:r>
            <a:endParaRPr/>
          </a:p>
        </p:txBody>
      </p:sp>
      <p:cxnSp>
        <p:nvCxnSpPr>
          <p:cNvPr id="111" name="Google Shape;111;p26"/>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12" name="Google Shape;112;p26"/>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113" name="Google Shape;113;p26"/>
          <p:cNvPicPr preferRelativeResize="0"/>
          <p:nvPr/>
        </p:nvPicPr>
        <p:blipFill>
          <a:blip r:embed="rId4">
            <a:alphaModFix/>
          </a:blip>
          <a:stretch>
            <a:fillRect/>
          </a:stretch>
        </p:blipFill>
        <p:spPr>
          <a:xfrm>
            <a:off x="634201" y="1229588"/>
            <a:ext cx="1653525" cy="1653525"/>
          </a:xfrm>
          <a:prstGeom prst="rect">
            <a:avLst/>
          </a:prstGeom>
          <a:noFill/>
          <a:ln>
            <a:noFill/>
          </a:ln>
          <a:effectLst>
            <a:outerShdw blurRad="57150" rotWithShape="0" algn="bl" dir="5400000" dist="19050">
              <a:srgbClr val="000000">
                <a:alpha val="50000"/>
              </a:srgbClr>
            </a:outerShdw>
          </a:effectLst>
        </p:spPr>
      </p:pic>
      <p:sp>
        <p:nvSpPr>
          <p:cNvPr id="114" name="Google Shape;114;p26"/>
          <p:cNvSpPr txBox="1"/>
          <p:nvPr/>
        </p:nvSpPr>
        <p:spPr>
          <a:xfrm>
            <a:off x="634175" y="2883119"/>
            <a:ext cx="16536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Atakan Demircioglu</a:t>
            </a:r>
            <a:endParaRPr sz="1300">
              <a:solidFill>
                <a:schemeClr val="lt1"/>
              </a:solidFill>
              <a:latin typeface="Lato"/>
              <a:ea typeface="Lato"/>
              <a:cs typeface="Lato"/>
              <a:sym typeface="Lato"/>
            </a:endParaRPr>
          </a:p>
          <a:p>
            <a:pPr indent="0" lvl="0" marL="0" rtl="0" algn="ctr">
              <a:spcBef>
                <a:spcPts val="0"/>
              </a:spcBef>
              <a:spcAft>
                <a:spcPts val="0"/>
              </a:spcAft>
              <a:buNone/>
            </a:pPr>
            <a:r>
              <a:rPr lang="en" sz="800">
                <a:solidFill>
                  <a:schemeClr val="lt1"/>
                </a:solidFill>
                <a:latin typeface="Lato"/>
                <a:ea typeface="Lato"/>
                <a:cs typeface="Lato"/>
                <a:sym typeface="Lato"/>
              </a:rPr>
              <a:t>Full Stack Developer @Jotform</a:t>
            </a:r>
            <a:endParaRPr sz="1000">
              <a:solidFill>
                <a:schemeClr val="lt1"/>
              </a:solidFill>
              <a:latin typeface="Lato"/>
              <a:ea typeface="Lato"/>
              <a:cs typeface="Lato"/>
              <a:sym typeface="Lato"/>
            </a:endParaRPr>
          </a:p>
        </p:txBody>
      </p:sp>
      <p:sp>
        <p:nvSpPr>
          <p:cNvPr id="115" name="Google Shape;115;p26"/>
          <p:cNvSpPr txBox="1"/>
          <p:nvPr/>
        </p:nvSpPr>
        <p:spPr>
          <a:xfrm>
            <a:off x="2653275" y="998075"/>
            <a:ext cx="60477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I'm currently working as a Full Stack Developer at @Jotform. I focus on design and implement new BI tools and features to provide better experience to customers and agents.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I'm passionate about continuous improvement, blogging, and giving back to the community. </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My articles &amp; repos are on Medium and GitHub.</a:t>
            </a:r>
            <a:endParaRPr sz="1900">
              <a:solidFill>
                <a:schemeClr val="lt1"/>
              </a:solidFill>
              <a:latin typeface="Lato"/>
              <a:ea typeface="Lato"/>
              <a:cs typeface="Lato"/>
              <a:sym typeface="Lato"/>
            </a:endParaRPr>
          </a:p>
        </p:txBody>
      </p:sp>
      <p:pic>
        <p:nvPicPr>
          <p:cNvPr id="116" name="Google Shape;116;p26"/>
          <p:cNvPicPr preferRelativeResize="0"/>
          <p:nvPr/>
        </p:nvPicPr>
        <p:blipFill>
          <a:blip r:embed="rId5">
            <a:alphaModFix/>
          </a:blip>
          <a:stretch>
            <a:fillRect/>
          </a:stretch>
        </p:blipFill>
        <p:spPr>
          <a:xfrm>
            <a:off x="7352575" y="3626475"/>
            <a:ext cx="1348400" cy="134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Function JIT Problems</a:t>
            </a:r>
            <a:endParaRPr/>
          </a:p>
        </p:txBody>
      </p:sp>
      <p:cxnSp>
        <p:nvCxnSpPr>
          <p:cNvPr id="291" name="Google Shape;291;p44"/>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292" name="Google Shape;292;p44"/>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293" name="Google Shape;293;p44"/>
          <p:cNvSpPr txBox="1"/>
          <p:nvPr/>
        </p:nvSpPr>
        <p:spPr>
          <a:xfrm>
            <a:off x="440850" y="1133500"/>
            <a:ext cx="77637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Generally only improves the performance of CPU bound apps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JIT works better with strict types (use strict_types = 1)</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Function based JIT</a:t>
            </a:r>
            <a:r>
              <a:rPr lang="en" sz="1900">
                <a:solidFill>
                  <a:schemeClr val="lt1"/>
                </a:solidFill>
                <a:latin typeface="Lato"/>
                <a:ea typeface="Lato"/>
                <a:cs typeface="Lato"/>
                <a:sym typeface="Lato"/>
              </a:rPr>
              <a:t> can’t refer objects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JIT is useful with real hot-spots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Don’t check whether the code is frequently used or not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Need a smarter way</a:t>
            </a:r>
            <a:endParaRPr sz="19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Tracing JIT</a:t>
            </a:r>
            <a:endParaRPr/>
          </a:p>
        </p:txBody>
      </p:sp>
      <p:cxnSp>
        <p:nvCxnSpPr>
          <p:cNvPr id="299" name="Google Shape;299;p45"/>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00" name="Google Shape;300;p45"/>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301" name="Google Shape;301;p45"/>
          <p:cNvSpPr txBox="1"/>
          <p:nvPr/>
        </p:nvSpPr>
        <p:spPr>
          <a:xfrm>
            <a:off x="440850" y="1133500"/>
            <a:ext cx="42645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Selected by default in PHP 8.0</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Based on; </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 How often a trace is called </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 How long it is</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 What operations it performs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JIT decides if the code can benefit from compilation.</a:t>
            </a:r>
            <a:endParaRPr sz="1900">
              <a:solidFill>
                <a:schemeClr val="lt1"/>
              </a:solidFill>
              <a:latin typeface="Lato"/>
              <a:ea typeface="Lato"/>
              <a:cs typeface="Lato"/>
              <a:sym typeface="Lato"/>
            </a:endParaRPr>
          </a:p>
        </p:txBody>
      </p:sp>
      <p:pic>
        <p:nvPicPr>
          <p:cNvPr id="302" name="Google Shape;302;p45"/>
          <p:cNvPicPr preferRelativeResize="0"/>
          <p:nvPr/>
        </p:nvPicPr>
        <p:blipFill>
          <a:blip r:embed="rId3">
            <a:alphaModFix/>
          </a:blip>
          <a:stretch>
            <a:fillRect/>
          </a:stretch>
        </p:blipFill>
        <p:spPr>
          <a:xfrm>
            <a:off x="4705350" y="1133500"/>
            <a:ext cx="4133850" cy="32379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JIT Friendly Code</a:t>
            </a:r>
            <a:endParaRPr/>
          </a:p>
        </p:txBody>
      </p:sp>
      <p:cxnSp>
        <p:nvCxnSpPr>
          <p:cNvPr id="308" name="Google Shape;308;p46"/>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09" name="Google Shape;309;p46"/>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310" name="Google Shape;310;p46"/>
          <p:cNvSpPr txBox="1"/>
          <p:nvPr/>
        </p:nvSpPr>
        <p:spPr>
          <a:xfrm>
            <a:off x="440850" y="1133500"/>
            <a:ext cx="7763700" cy="1640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Strictly typed code and functions with scalar types can help JIT to infer types and make use of CPU registers and specialized</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 declare(strict_types=1);</a:t>
            </a:r>
            <a:endParaRPr sz="19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t/>
            </a:r>
            <a:endParaRPr sz="1900">
              <a:solidFill>
                <a:schemeClr val="lt1"/>
              </a:solidFill>
              <a:latin typeface="Lato"/>
              <a:ea typeface="Lato"/>
              <a:cs typeface="Lato"/>
              <a:sym typeface="Lato"/>
            </a:endParaRPr>
          </a:p>
        </p:txBody>
      </p:sp>
      <p:pic>
        <p:nvPicPr>
          <p:cNvPr id="311" name="Google Shape;311;p46"/>
          <p:cNvPicPr preferRelativeResize="0"/>
          <p:nvPr/>
        </p:nvPicPr>
        <p:blipFill>
          <a:blip r:embed="rId3">
            <a:alphaModFix/>
          </a:blip>
          <a:stretch>
            <a:fillRect/>
          </a:stretch>
        </p:blipFill>
        <p:spPr>
          <a:xfrm>
            <a:off x="5092425" y="2605450"/>
            <a:ext cx="3445801" cy="1801499"/>
          </a:xfrm>
          <a:prstGeom prst="rect">
            <a:avLst/>
          </a:prstGeom>
          <a:noFill/>
          <a:ln>
            <a:noFill/>
          </a:ln>
        </p:spPr>
      </p:pic>
      <p:pic>
        <p:nvPicPr>
          <p:cNvPr id="312" name="Google Shape;312;p46"/>
          <p:cNvPicPr preferRelativeResize="0"/>
          <p:nvPr/>
        </p:nvPicPr>
        <p:blipFill>
          <a:blip r:embed="rId4">
            <a:alphaModFix/>
          </a:blip>
          <a:stretch>
            <a:fillRect/>
          </a:stretch>
        </p:blipFill>
        <p:spPr>
          <a:xfrm>
            <a:off x="440850" y="2686150"/>
            <a:ext cx="3863027" cy="1640101"/>
          </a:xfrm>
          <a:prstGeom prst="rect">
            <a:avLst/>
          </a:prstGeom>
          <a:noFill/>
          <a:ln>
            <a:noFill/>
          </a:ln>
        </p:spPr>
      </p:pic>
      <p:sp>
        <p:nvSpPr>
          <p:cNvPr id="313" name="Google Shape;313;p46"/>
          <p:cNvSpPr/>
          <p:nvPr/>
        </p:nvSpPr>
        <p:spPr>
          <a:xfrm>
            <a:off x="4552350" y="3404050"/>
            <a:ext cx="291600" cy="20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How Do I Get Started</a:t>
            </a:r>
            <a:endParaRPr/>
          </a:p>
        </p:txBody>
      </p:sp>
      <p:cxnSp>
        <p:nvCxnSpPr>
          <p:cNvPr id="319" name="Google Shape;319;p47"/>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20" name="Google Shape;320;p47"/>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321" name="Google Shape;321;p47"/>
          <p:cNvPicPr preferRelativeResize="0"/>
          <p:nvPr/>
        </p:nvPicPr>
        <p:blipFill>
          <a:blip r:embed="rId3">
            <a:alphaModFix/>
          </a:blip>
          <a:stretch>
            <a:fillRect/>
          </a:stretch>
        </p:blipFill>
        <p:spPr>
          <a:xfrm>
            <a:off x="1281838" y="1114850"/>
            <a:ext cx="6580325" cy="2397249"/>
          </a:xfrm>
          <a:prstGeom prst="rect">
            <a:avLst/>
          </a:prstGeom>
          <a:noFill/>
          <a:ln>
            <a:noFill/>
          </a:ln>
        </p:spPr>
      </p:pic>
      <p:sp>
        <p:nvSpPr>
          <p:cNvPr id="322" name="Google Shape;322;p47"/>
          <p:cNvSpPr txBox="1"/>
          <p:nvPr/>
        </p:nvSpPr>
        <p:spPr>
          <a:xfrm>
            <a:off x="566125" y="3825250"/>
            <a:ext cx="8160300" cy="967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By default, JIT is enabled, but it is turned off by limiting the buffer size.</a:t>
            </a:r>
            <a:endParaRPr sz="19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JIT Flags</a:t>
            </a:r>
            <a:endParaRPr/>
          </a:p>
        </p:txBody>
      </p:sp>
      <p:cxnSp>
        <p:nvCxnSpPr>
          <p:cNvPr id="328" name="Google Shape;328;p48"/>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29" name="Google Shape;329;p48"/>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330" name="Google Shape;330;p48"/>
          <p:cNvSpPr txBox="1"/>
          <p:nvPr/>
        </p:nvSpPr>
        <p:spPr>
          <a:xfrm>
            <a:off x="491850" y="1244875"/>
            <a:ext cx="3396600" cy="3321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The opcache.jit directive accepts a 4-digit value to control the JIT behavior.</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In the form of CRTO, and accepts following values for C, R, T, and O positions.</a:t>
            </a:r>
            <a:endParaRPr sz="19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t/>
            </a:r>
            <a:endParaRPr sz="1900">
              <a:solidFill>
                <a:schemeClr val="lt1"/>
              </a:solidFill>
              <a:latin typeface="Lato"/>
              <a:ea typeface="Lato"/>
              <a:cs typeface="Lato"/>
              <a:sym typeface="Lato"/>
            </a:endParaRPr>
          </a:p>
        </p:txBody>
      </p:sp>
      <p:pic>
        <p:nvPicPr>
          <p:cNvPr id="331" name="Google Shape;331;p48"/>
          <p:cNvPicPr preferRelativeResize="0"/>
          <p:nvPr/>
        </p:nvPicPr>
        <p:blipFill>
          <a:blip r:embed="rId3">
            <a:alphaModFix/>
          </a:blip>
          <a:stretch>
            <a:fillRect/>
          </a:stretch>
        </p:blipFill>
        <p:spPr>
          <a:xfrm>
            <a:off x="4471825" y="1074612"/>
            <a:ext cx="4269076" cy="3325801"/>
          </a:xfrm>
          <a:prstGeom prst="rect">
            <a:avLst/>
          </a:prstGeom>
          <a:noFill/>
          <a:ln>
            <a:noFill/>
          </a:ln>
        </p:spPr>
      </p:pic>
      <p:pic>
        <p:nvPicPr>
          <p:cNvPr id="332" name="Google Shape;332;p48"/>
          <p:cNvPicPr preferRelativeResize="0"/>
          <p:nvPr/>
        </p:nvPicPr>
        <p:blipFill>
          <a:blip r:embed="rId4">
            <a:alphaModFix/>
          </a:blip>
          <a:stretch>
            <a:fillRect/>
          </a:stretch>
        </p:blipFill>
        <p:spPr>
          <a:xfrm>
            <a:off x="4471825" y="1045650"/>
            <a:ext cx="4269074" cy="3354777"/>
          </a:xfrm>
          <a:prstGeom prst="rect">
            <a:avLst/>
          </a:prstGeom>
          <a:noFill/>
          <a:ln>
            <a:noFill/>
          </a:ln>
        </p:spPr>
      </p:pic>
      <p:pic>
        <p:nvPicPr>
          <p:cNvPr id="333" name="Google Shape;333;p48"/>
          <p:cNvPicPr preferRelativeResize="0"/>
          <p:nvPr/>
        </p:nvPicPr>
        <p:blipFill>
          <a:blip r:embed="rId5">
            <a:alphaModFix/>
          </a:blip>
          <a:stretch>
            <a:fillRect/>
          </a:stretch>
        </p:blipFill>
        <p:spPr>
          <a:xfrm>
            <a:off x="311712" y="1922925"/>
            <a:ext cx="3979974" cy="11472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Performance with JIT</a:t>
            </a:r>
            <a:endParaRPr/>
          </a:p>
        </p:txBody>
      </p:sp>
      <p:cxnSp>
        <p:nvCxnSpPr>
          <p:cNvPr id="339" name="Google Shape;339;p49"/>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40" name="Google Shape;340;p49"/>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341" name="Google Shape;341;p49"/>
          <p:cNvPicPr preferRelativeResize="0"/>
          <p:nvPr/>
        </p:nvPicPr>
        <p:blipFill>
          <a:blip r:embed="rId3">
            <a:alphaModFix/>
          </a:blip>
          <a:stretch>
            <a:fillRect/>
          </a:stretch>
        </p:blipFill>
        <p:spPr>
          <a:xfrm>
            <a:off x="6437525" y="1027700"/>
            <a:ext cx="2080596" cy="3297875"/>
          </a:xfrm>
          <a:prstGeom prst="rect">
            <a:avLst/>
          </a:prstGeom>
          <a:noFill/>
          <a:ln>
            <a:noFill/>
          </a:ln>
        </p:spPr>
      </p:pic>
      <p:pic>
        <p:nvPicPr>
          <p:cNvPr id="342" name="Google Shape;342;p49"/>
          <p:cNvPicPr preferRelativeResize="0"/>
          <p:nvPr/>
        </p:nvPicPr>
        <p:blipFill>
          <a:blip r:embed="rId4">
            <a:alphaModFix/>
          </a:blip>
          <a:stretch>
            <a:fillRect/>
          </a:stretch>
        </p:blipFill>
        <p:spPr>
          <a:xfrm>
            <a:off x="3951775" y="1027700"/>
            <a:ext cx="2038296" cy="3278650"/>
          </a:xfrm>
          <a:prstGeom prst="rect">
            <a:avLst/>
          </a:prstGeom>
          <a:noFill/>
          <a:ln>
            <a:noFill/>
          </a:ln>
        </p:spPr>
      </p:pic>
      <p:sp>
        <p:nvSpPr>
          <p:cNvPr id="343" name="Google Shape;343;p49"/>
          <p:cNvSpPr txBox="1"/>
          <p:nvPr/>
        </p:nvSpPr>
        <p:spPr>
          <a:xfrm>
            <a:off x="386275" y="1137850"/>
            <a:ext cx="3343200" cy="1822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3x faster in PHP Benchmark Suite</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WordPress 3.5% faster</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PHP-Parser %30 faster according Nikita Popov</a:t>
            </a:r>
            <a:endParaRPr sz="1900">
              <a:solidFill>
                <a:schemeClr val="lt1"/>
              </a:solidFill>
              <a:latin typeface="Lato"/>
              <a:ea typeface="Lato"/>
              <a:cs typeface="Lato"/>
              <a:sym typeface="Lato"/>
            </a:endParaRPr>
          </a:p>
        </p:txBody>
      </p:sp>
      <p:sp>
        <p:nvSpPr>
          <p:cNvPr id="344" name="Google Shape;344;p49"/>
          <p:cNvSpPr/>
          <p:nvPr/>
        </p:nvSpPr>
        <p:spPr>
          <a:xfrm>
            <a:off x="6078025" y="4036400"/>
            <a:ext cx="246600" cy="21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49"/>
          <p:cNvSpPr txBox="1"/>
          <p:nvPr/>
        </p:nvSpPr>
        <p:spPr>
          <a:xfrm>
            <a:off x="4344000" y="4429500"/>
            <a:ext cx="42678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rPr>
              <a:t>1 GB Memory / 25 GB Disk / SFO3 - Ubuntu 22.04 (LTS) x64 (Digital Ocean Droplet)</a:t>
            </a:r>
            <a:endParaRPr sz="700">
              <a:solidFill>
                <a:schemeClr val="lt1"/>
              </a:solidFill>
            </a:endParaRPr>
          </a:p>
          <a:p>
            <a:pPr indent="0" lvl="0" marL="0" rtl="0" algn="l">
              <a:spcBef>
                <a:spcPts val="0"/>
              </a:spcBef>
              <a:spcAft>
                <a:spcPts val="0"/>
              </a:spcAft>
              <a:buNone/>
            </a:pPr>
            <a:r>
              <a:t/>
            </a:r>
            <a:endParaRPr sz="7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Summary</a:t>
            </a:r>
            <a:endParaRPr/>
          </a:p>
        </p:txBody>
      </p:sp>
      <p:cxnSp>
        <p:nvCxnSpPr>
          <p:cNvPr id="351" name="Google Shape;351;p50"/>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52" name="Google Shape;352;p50"/>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353" name="Google Shape;353;p50"/>
          <p:cNvSpPr txBox="1"/>
          <p:nvPr/>
        </p:nvSpPr>
        <p:spPr>
          <a:xfrm>
            <a:off x="491850" y="1244875"/>
            <a:ext cx="8098200" cy="18225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If not getting worse performance, you can turn it ON.</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 Opcache enabled</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 Static Analysis Tools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 Strict Types</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Use the smarter version (Tracing JIT)</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Feedbacks</a:t>
            </a:r>
            <a:endParaRPr/>
          </a:p>
        </p:txBody>
      </p:sp>
      <p:cxnSp>
        <p:nvCxnSpPr>
          <p:cNvPr id="359" name="Google Shape;359;p51"/>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360" name="Google Shape;360;p51"/>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361" name="Google Shape;361;p51"/>
          <p:cNvPicPr preferRelativeResize="0"/>
          <p:nvPr/>
        </p:nvPicPr>
        <p:blipFill>
          <a:blip r:embed="rId3">
            <a:alphaModFix/>
          </a:blip>
          <a:stretch>
            <a:fillRect/>
          </a:stretch>
        </p:blipFill>
        <p:spPr>
          <a:xfrm>
            <a:off x="2736898" y="1149625"/>
            <a:ext cx="3538050" cy="3538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About The Topic</a:t>
            </a:r>
            <a:endParaRPr/>
          </a:p>
        </p:txBody>
      </p:sp>
      <p:cxnSp>
        <p:nvCxnSpPr>
          <p:cNvPr id="122" name="Google Shape;122;p27"/>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23" name="Google Shape;123;p27"/>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pic>
        <p:nvPicPr>
          <p:cNvPr id="124" name="Google Shape;124;p27"/>
          <p:cNvPicPr preferRelativeResize="0"/>
          <p:nvPr/>
        </p:nvPicPr>
        <p:blipFill>
          <a:blip r:embed="rId3">
            <a:alphaModFix/>
          </a:blip>
          <a:stretch>
            <a:fillRect/>
          </a:stretch>
        </p:blipFill>
        <p:spPr>
          <a:xfrm>
            <a:off x="929049" y="3457064"/>
            <a:ext cx="7330949" cy="1005861"/>
          </a:xfrm>
          <a:prstGeom prst="rect">
            <a:avLst/>
          </a:prstGeom>
          <a:noFill/>
          <a:ln>
            <a:noFill/>
          </a:ln>
        </p:spPr>
      </p:pic>
      <p:pic>
        <p:nvPicPr>
          <p:cNvPr id="125" name="Google Shape;125;p27"/>
          <p:cNvPicPr preferRelativeResize="0"/>
          <p:nvPr/>
        </p:nvPicPr>
        <p:blipFill>
          <a:blip r:embed="rId4">
            <a:alphaModFix/>
          </a:blip>
          <a:stretch>
            <a:fillRect/>
          </a:stretch>
        </p:blipFill>
        <p:spPr>
          <a:xfrm>
            <a:off x="771026" y="1386199"/>
            <a:ext cx="7646976" cy="164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8"/>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Agenda</a:t>
            </a:r>
            <a:endParaRPr/>
          </a:p>
        </p:txBody>
      </p:sp>
      <p:cxnSp>
        <p:nvCxnSpPr>
          <p:cNvPr id="131" name="Google Shape;131;p28"/>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32" name="Google Shape;132;p28"/>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33" name="Google Shape;133;p28"/>
          <p:cNvSpPr txBox="1"/>
          <p:nvPr/>
        </p:nvSpPr>
        <p:spPr>
          <a:xfrm>
            <a:off x="440850" y="1133500"/>
            <a:ext cx="8029200" cy="31677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History of PHP</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How PHP works internally</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Opcache &amp; Preloading</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JIT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Functional JIT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Tracing JIT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Performance</a:t>
            </a:r>
            <a:r>
              <a:rPr lang="en" sz="1900">
                <a:solidFill>
                  <a:schemeClr val="lt1"/>
                </a:solidFill>
                <a:latin typeface="Lato"/>
                <a:ea typeface="Lato"/>
                <a:cs typeface="Lato"/>
                <a:sym typeface="Lato"/>
              </a:rPr>
              <a:t> of JIT</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How to enable </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Summary</a:t>
            </a:r>
            <a:endParaRPr sz="19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9"/>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000">
                <a:solidFill>
                  <a:schemeClr val="lt1"/>
                </a:solidFill>
                <a:latin typeface="Roboto"/>
                <a:ea typeface="Roboto"/>
                <a:cs typeface="Roboto"/>
                <a:sym typeface="Roboto"/>
              </a:rPr>
              <a:t>PHP’s Definition</a:t>
            </a:r>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SzPts val="2800"/>
              <a:buNone/>
            </a:pPr>
            <a:r>
              <a:t/>
            </a:r>
            <a:endParaRPr b="1" sz="3000">
              <a:solidFill>
                <a:schemeClr val="lt1"/>
              </a:solidFill>
              <a:latin typeface="Roboto"/>
              <a:ea typeface="Roboto"/>
              <a:cs typeface="Roboto"/>
              <a:sym typeface="Roboto"/>
            </a:endParaRPr>
          </a:p>
        </p:txBody>
      </p:sp>
      <p:cxnSp>
        <p:nvCxnSpPr>
          <p:cNvPr id="139" name="Google Shape;139;p29"/>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40" name="Google Shape;140;p29"/>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41" name="Google Shape;141;p29"/>
          <p:cNvSpPr txBox="1"/>
          <p:nvPr/>
        </p:nvSpPr>
        <p:spPr>
          <a:xfrm>
            <a:off x="440850" y="1133500"/>
            <a:ext cx="80292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Widely-used open source general-purpose </a:t>
            </a:r>
            <a:r>
              <a:rPr b="1" lang="en" sz="1900">
                <a:solidFill>
                  <a:schemeClr val="lt1"/>
                </a:solidFill>
                <a:latin typeface="Lato"/>
                <a:ea typeface="Lato"/>
                <a:cs typeface="Lato"/>
                <a:sym typeface="Lato"/>
              </a:rPr>
              <a:t>scripting</a:t>
            </a:r>
            <a:r>
              <a:rPr lang="en" sz="1900">
                <a:solidFill>
                  <a:schemeClr val="lt1"/>
                </a:solidFill>
                <a:latin typeface="Lato"/>
                <a:ea typeface="Lato"/>
                <a:cs typeface="Lato"/>
                <a:sym typeface="Lato"/>
              </a:rPr>
              <a:t> </a:t>
            </a:r>
            <a:r>
              <a:rPr b="1" lang="en" sz="1900">
                <a:solidFill>
                  <a:schemeClr val="lt1"/>
                </a:solidFill>
                <a:latin typeface="Lato"/>
                <a:ea typeface="Lato"/>
                <a:cs typeface="Lato"/>
                <a:sym typeface="Lato"/>
              </a:rPr>
              <a:t>language</a:t>
            </a:r>
            <a:r>
              <a:rPr lang="en" sz="1900">
                <a:solidFill>
                  <a:schemeClr val="lt1"/>
                </a:solidFill>
                <a:latin typeface="Lato"/>
                <a:ea typeface="Lato"/>
                <a:cs typeface="Lato"/>
                <a:sym typeface="Lato"/>
              </a:rPr>
              <a:t> that is especially suited for web development and can be embedded into HTML.</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Scripting language is a computer language that does not need the compilation step and is rather interpreted one by one at runtime.  It is where the script is written and where instructions for a run-time environment are written.</a:t>
            </a:r>
            <a:endParaRPr sz="1900">
              <a:solidFill>
                <a:schemeClr val="lt1"/>
              </a:solidFill>
              <a:latin typeface="Lato"/>
              <a:ea typeface="Lato"/>
              <a:cs typeface="Lato"/>
              <a:sym typeface="Lato"/>
            </a:endParaRPr>
          </a:p>
        </p:txBody>
      </p:sp>
      <p:pic>
        <p:nvPicPr>
          <p:cNvPr id="142" name="Google Shape;142;p29"/>
          <p:cNvPicPr preferRelativeResize="0"/>
          <p:nvPr/>
        </p:nvPicPr>
        <p:blipFill>
          <a:blip r:embed="rId3">
            <a:alphaModFix/>
          </a:blip>
          <a:stretch>
            <a:fillRect/>
          </a:stretch>
        </p:blipFill>
        <p:spPr>
          <a:xfrm>
            <a:off x="1828700" y="1188575"/>
            <a:ext cx="6885200" cy="2986450"/>
          </a:xfrm>
          <a:prstGeom prst="rect">
            <a:avLst/>
          </a:prstGeom>
          <a:noFill/>
          <a:ln>
            <a:noFill/>
          </a:ln>
        </p:spPr>
      </p:pic>
      <p:sp>
        <p:nvSpPr>
          <p:cNvPr id="143" name="Google Shape;143;p29"/>
          <p:cNvSpPr txBox="1"/>
          <p:nvPr/>
        </p:nvSpPr>
        <p:spPr>
          <a:xfrm>
            <a:off x="440850" y="3628600"/>
            <a:ext cx="7167300" cy="7776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lt1"/>
              </a:buClr>
              <a:buSzPts val="1900"/>
              <a:buFont typeface="Lato"/>
              <a:buChar char="●"/>
            </a:pPr>
            <a:r>
              <a:rPr b="1" lang="en" sz="1900">
                <a:solidFill>
                  <a:schemeClr val="lt1"/>
                </a:solidFill>
                <a:latin typeface="Lato"/>
                <a:ea typeface="Lato"/>
                <a:cs typeface="Lato"/>
                <a:sym typeface="Lato"/>
              </a:rPr>
              <a:t>Zend Engine</a:t>
            </a:r>
            <a:r>
              <a:rPr lang="en" sz="1900">
                <a:solidFill>
                  <a:schemeClr val="lt1"/>
                </a:solidFill>
                <a:latin typeface="Lato"/>
                <a:ea typeface="Lato"/>
                <a:cs typeface="Lato"/>
                <a:sym typeface="Lato"/>
              </a:rPr>
              <a:t> is the internal compiler and runtime engine for PHP.</a:t>
            </a:r>
            <a:endParaRPr sz="1900">
              <a:solidFill>
                <a:schemeClr val="lt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000">
                <a:solidFill>
                  <a:schemeClr val="lt1"/>
                </a:solidFill>
                <a:latin typeface="Roboto"/>
                <a:ea typeface="Roboto"/>
                <a:cs typeface="Roboto"/>
                <a:sym typeface="Roboto"/>
              </a:rPr>
              <a:t>History of</a:t>
            </a:r>
            <a:r>
              <a:rPr b="1" lang="en" sz="3000">
                <a:solidFill>
                  <a:schemeClr val="lt1"/>
                </a:solidFill>
                <a:latin typeface="Roboto"/>
                <a:ea typeface="Roboto"/>
                <a:cs typeface="Roboto"/>
                <a:sym typeface="Roboto"/>
              </a:rPr>
              <a:t> PHP</a:t>
            </a:r>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SzPts val="2800"/>
              <a:buNone/>
            </a:pPr>
            <a:r>
              <a:t/>
            </a:r>
            <a:endParaRPr b="1" sz="3000">
              <a:solidFill>
                <a:schemeClr val="lt1"/>
              </a:solidFill>
              <a:latin typeface="Roboto"/>
              <a:ea typeface="Roboto"/>
              <a:cs typeface="Roboto"/>
              <a:sym typeface="Roboto"/>
            </a:endParaRPr>
          </a:p>
        </p:txBody>
      </p:sp>
      <p:cxnSp>
        <p:nvCxnSpPr>
          <p:cNvPr id="149" name="Google Shape;149;p30"/>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50" name="Google Shape;150;p30"/>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51" name="Google Shape;151;p30"/>
          <p:cNvSpPr txBox="1"/>
          <p:nvPr/>
        </p:nvSpPr>
        <p:spPr>
          <a:xfrm>
            <a:off x="622550" y="1089050"/>
            <a:ext cx="8029200" cy="8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900">
                <a:solidFill>
                  <a:schemeClr val="lt1"/>
                </a:solidFill>
                <a:latin typeface="Lato"/>
                <a:ea typeface="Lato"/>
                <a:cs typeface="Lato"/>
                <a:sym typeface="Lato"/>
              </a:rPr>
              <a:t>PHP was a simple set of Common Gateway Interface (CGI) binaries written in the C programming language.</a:t>
            </a:r>
            <a:endParaRPr sz="1900">
              <a:solidFill>
                <a:schemeClr val="lt1"/>
              </a:solidFill>
              <a:latin typeface="Lato"/>
              <a:ea typeface="Lato"/>
              <a:cs typeface="Lato"/>
              <a:sym typeface="Lato"/>
            </a:endParaRPr>
          </a:p>
        </p:txBody>
      </p:sp>
      <p:sp>
        <p:nvSpPr>
          <p:cNvPr id="152" name="Google Shape;152;p30"/>
          <p:cNvSpPr txBox="1"/>
          <p:nvPr/>
        </p:nvSpPr>
        <p:spPr>
          <a:xfrm rot="-5400000">
            <a:off x="-29200" y="1136875"/>
            <a:ext cx="853800" cy="4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1994</a:t>
            </a:r>
            <a:endParaRPr b="1">
              <a:solidFill>
                <a:schemeClr val="lt1"/>
              </a:solidFill>
            </a:endParaRPr>
          </a:p>
        </p:txBody>
      </p:sp>
      <p:sp>
        <p:nvSpPr>
          <p:cNvPr id="153" name="Google Shape;153;p30"/>
          <p:cNvSpPr txBox="1"/>
          <p:nvPr/>
        </p:nvSpPr>
        <p:spPr>
          <a:xfrm>
            <a:off x="622550" y="2175300"/>
            <a:ext cx="8029200" cy="47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900">
                <a:solidFill>
                  <a:schemeClr val="lt1"/>
                </a:solidFill>
                <a:latin typeface="Lato"/>
                <a:ea typeface="Lato"/>
                <a:cs typeface="Lato"/>
                <a:sym typeface="Lato"/>
              </a:rPr>
              <a:t>Rasmus released the source code for PHP Tools to the public.</a:t>
            </a:r>
            <a:endParaRPr sz="1900">
              <a:solidFill>
                <a:schemeClr val="lt1"/>
              </a:solidFill>
              <a:latin typeface="Lato"/>
              <a:ea typeface="Lato"/>
              <a:cs typeface="Lato"/>
              <a:sym typeface="Lato"/>
            </a:endParaRPr>
          </a:p>
        </p:txBody>
      </p:sp>
      <p:sp>
        <p:nvSpPr>
          <p:cNvPr id="154" name="Google Shape;154;p30"/>
          <p:cNvSpPr txBox="1"/>
          <p:nvPr/>
        </p:nvSpPr>
        <p:spPr>
          <a:xfrm rot="-5400000">
            <a:off x="-29200" y="2223125"/>
            <a:ext cx="853800" cy="4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1995</a:t>
            </a:r>
            <a:endParaRPr b="1">
              <a:solidFill>
                <a:schemeClr val="lt1"/>
              </a:solidFill>
            </a:endParaRPr>
          </a:p>
        </p:txBody>
      </p:sp>
      <p:sp>
        <p:nvSpPr>
          <p:cNvPr id="155" name="Google Shape;155;p30"/>
          <p:cNvSpPr txBox="1"/>
          <p:nvPr/>
        </p:nvSpPr>
        <p:spPr>
          <a:xfrm>
            <a:off x="736175" y="3256575"/>
            <a:ext cx="8029200" cy="47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900">
                <a:solidFill>
                  <a:schemeClr val="lt1"/>
                </a:solidFill>
                <a:latin typeface="Lato"/>
                <a:ea typeface="Lato"/>
                <a:cs typeface="Lato"/>
                <a:sym typeface="Lato"/>
              </a:rPr>
              <a:t>Rasmus</a:t>
            </a:r>
            <a:r>
              <a:rPr lang="en" sz="1900">
                <a:solidFill>
                  <a:schemeClr val="lt1"/>
                </a:solidFill>
                <a:latin typeface="Lato"/>
                <a:ea typeface="Lato"/>
                <a:cs typeface="Lato"/>
                <a:sym typeface="Lato"/>
              </a:rPr>
              <a:t> introduced PHP/FI (Form Interpreter)</a:t>
            </a:r>
            <a:endParaRPr sz="1900">
              <a:solidFill>
                <a:schemeClr val="lt1"/>
              </a:solidFill>
              <a:latin typeface="Lato"/>
              <a:ea typeface="Lato"/>
              <a:cs typeface="Lato"/>
              <a:sym typeface="Lato"/>
            </a:endParaRPr>
          </a:p>
        </p:txBody>
      </p:sp>
      <p:sp>
        <p:nvSpPr>
          <p:cNvPr id="156" name="Google Shape;156;p30"/>
          <p:cNvSpPr txBox="1"/>
          <p:nvPr/>
        </p:nvSpPr>
        <p:spPr>
          <a:xfrm rot="-5400000">
            <a:off x="-29200" y="3156175"/>
            <a:ext cx="853800" cy="4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1996</a:t>
            </a:r>
            <a:endParaRPr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000">
                <a:solidFill>
                  <a:schemeClr val="lt1"/>
                </a:solidFill>
                <a:latin typeface="Roboto"/>
                <a:ea typeface="Roboto"/>
                <a:cs typeface="Roboto"/>
                <a:sym typeface="Roboto"/>
              </a:rPr>
              <a:t>History of PHP</a:t>
            </a:r>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SzPts val="2800"/>
              <a:buNone/>
            </a:pPr>
            <a:r>
              <a:t/>
            </a:r>
            <a:endParaRPr b="1" sz="3000">
              <a:solidFill>
                <a:schemeClr val="lt1"/>
              </a:solidFill>
              <a:latin typeface="Roboto"/>
              <a:ea typeface="Roboto"/>
              <a:cs typeface="Roboto"/>
              <a:sym typeface="Roboto"/>
            </a:endParaRPr>
          </a:p>
        </p:txBody>
      </p:sp>
      <p:cxnSp>
        <p:nvCxnSpPr>
          <p:cNvPr id="162" name="Google Shape;162;p31"/>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63" name="Google Shape;163;p31"/>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64" name="Google Shape;164;p31"/>
          <p:cNvSpPr txBox="1"/>
          <p:nvPr/>
        </p:nvSpPr>
        <p:spPr>
          <a:xfrm>
            <a:off x="622550" y="1089050"/>
            <a:ext cx="8029200" cy="179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lt1"/>
                </a:solidFill>
                <a:latin typeface="Lato"/>
                <a:ea typeface="Lato"/>
                <a:cs typeface="Lato"/>
                <a:sym typeface="Lato"/>
              </a:rPr>
              <a:t>Complete rewrite of the underlying parser in 1997 (PHP 3)</a:t>
            </a:r>
            <a:endParaRPr sz="19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900">
                <a:solidFill>
                  <a:schemeClr val="lt1"/>
                </a:solidFill>
                <a:latin typeface="Lato"/>
                <a:ea typeface="Lato"/>
                <a:cs typeface="Lato"/>
                <a:sym typeface="Lato"/>
              </a:rPr>
              <a:t>Renamed simply 'PHP', with the meaning becoming a recursive acronym - PHP: Hypertext Preprocessor.</a:t>
            </a:r>
            <a:endParaRPr sz="19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 sz="1900">
                <a:solidFill>
                  <a:schemeClr val="lt1"/>
                </a:solidFill>
                <a:latin typeface="Lato"/>
                <a:ea typeface="Lato"/>
                <a:cs typeface="Lato"/>
                <a:sym typeface="Lato"/>
              </a:rPr>
              <a:t>Object-oriented programming support</a:t>
            </a:r>
            <a:endParaRPr sz="1900">
              <a:solidFill>
                <a:schemeClr val="lt1"/>
              </a:solidFill>
              <a:latin typeface="Lato"/>
              <a:ea typeface="Lato"/>
              <a:cs typeface="Lato"/>
              <a:sym typeface="Lato"/>
            </a:endParaRPr>
          </a:p>
        </p:txBody>
      </p:sp>
      <p:sp>
        <p:nvSpPr>
          <p:cNvPr id="165" name="Google Shape;165;p31"/>
          <p:cNvSpPr txBox="1"/>
          <p:nvPr/>
        </p:nvSpPr>
        <p:spPr>
          <a:xfrm rot="-5400000">
            <a:off x="-29200" y="1136875"/>
            <a:ext cx="8538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1997</a:t>
            </a:r>
            <a:endParaRPr b="1">
              <a:solidFill>
                <a:schemeClr val="lt1"/>
              </a:solidFill>
            </a:endParaRPr>
          </a:p>
        </p:txBody>
      </p:sp>
      <p:sp>
        <p:nvSpPr>
          <p:cNvPr id="166" name="Google Shape;166;p31"/>
          <p:cNvSpPr txBox="1"/>
          <p:nvPr/>
        </p:nvSpPr>
        <p:spPr>
          <a:xfrm>
            <a:off x="782250" y="3178300"/>
            <a:ext cx="8029200" cy="145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lt1"/>
                </a:solidFill>
                <a:latin typeface="Lato"/>
                <a:ea typeface="Lato"/>
                <a:cs typeface="Lato"/>
                <a:sym typeface="Lato"/>
              </a:rPr>
              <a:t>New engine -&gt; </a:t>
            </a:r>
            <a:r>
              <a:rPr b="1" lang="en" sz="1900">
                <a:solidFill>
                  <a:schemeClr val="lt1"/>
                </a:solidFill>
                <a:latin typeface="Lato"/>
                <a:ea typeface="Lato"/>
                <a:cs typeface="Lato"/>
                <a:sym typeface="Lato"/>
              </a:rPr>
              <a:t>Zend Engine introduced</a:t>
            </a:r>
            <a:r>
              <a:rPr lang="en" sz="1900">
                <a:solidFill>
                  <a:schemeClr val="lt1"/>
                </a:solidFill>
                <a:latin typeface="Lato"/>
                <a:ea typeface="Lato"/>
                <a:cs typeface="Lato"/>
                <a:sym typeface="Lato"/>
              </a:rPr>
              <a:t> </a:t>
            </a:r>
            <a:r>
              <a:rPr lang="en" sz="1900">
                <a:solidFill>
                  <a:schemeClr val="lt1"/>
                </a:solidFill>
                <a:latin typeface="Lato"/>
                <a:ea typeface="Lato"/>
                <a:cs typeface="Lato"/>
                <a:sym typeface="Lato"/>
              </a:rPr>
              <a:t>(PHP 4)</a:t>
            </a:r>
            <a:endParaRPr sz="19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900">
                <a:solidFill>
                  <a:schemeClr val="lt1"/>
                </a:solidFill>
                <a:latin typeface="Lato"/>
                <a:ea typeface="Lato"/>
                <a:cs typeface="Lato"/>
                <a:sym typeface="Lato"/>
              </a:rPr>
              <a:t>(comprised of their first names, Zeev and Andi)</a:t>
            </a:r>
            <a:endParaRPr sz="19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 sz="1900">
                <a:solidFill>
                  <a:schemeClr val="lt1"/>
                </a:solidFill>
                <a:latin typeface="Lato"/>
                <a:ea typeface="Lato"/>
                <a:cs typeface="Lato"/>
                <a:sym typeface="Lato"/>
              </a:rPr>
              <a:t>HTTP sessions, output buffering etc.</a:t>
            </a:r>
            <a:endParaRPr sz="1900">
              <a:solidFill>
                <a:schemeClr val="lt1"/>
              </a:solidFill>
              <a:latin typeface="Lato"/>
              <a:ea typeface="Lato"/>
              <a:cs typeface="Lato"/>
              <a:sym typeface="Lato"/>
            </a:endParaRPr>
          </a:p>
        </p:txBody>
      </p:sp>
      <p:sp>
        <p:nvSpPr>
          <p:cNvPr id="167" name="Google Shape;167;p31"/>
          <p:cNvSpPr txBox="1"/>
          <p:nvPr/>
        </p:nvSpPr>
        <p:spPr>
          <a:xfrm rot="-5400000">
            <a:off x="130500" y="3226125"/>
            <a:ext cx="8538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2000</a:t>
            </a:r>
            <a:endParaRPr b="1">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sz="3000">
                <a:solidFill>
                  <a:schemeClr val="lt1"/>
                </a:solidFill>
                <a:latin typeface="Roboto"/>
                <a:ea typeface="Roboto"/>
                <a:cs typeface="Roboto"/>
                <a:sym typeface="Roboto"/>
              </a:rPr>
              <a:t>History of PHP</a:t>
            </a:r>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SzPts val="2800"/>
              <a:buNone/>
            </a:pPr>
            <a:r>
              <a:t/>
            </a:r>
            <a:endParaRPr b="1" sz="3000">
              <a:solidFill>
                <a:schemeClr val="lt1"/>
              </a:solidFill>
              <a:latin typeface="Roboto"/>
              <a:ea typeface="Roboto"/>
              <a:cs typeface="Roboto"/>
              <a:sym typeface="Roboto"/>
            </a:endParaRPr>
          </a:p>
        </p:txBody>
      </p:sp>
      <p:cxnSp>
        <p:nvCxnSpPr>
          <p:cNvPr id="173" name="Google Shape;173;p32"/>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74" name="Google Shape;174;p32"/>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75" name="Google Shape;175;p32"/>
          <p:cNvSpPr txBox="1"/>
          <p:nvPr/>
        </p:nvSpPr>
        <p:spPr>
          <a:xfrm>
            <a:off x="622550" y="1089050"/>
            <a:ext cx="80292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lt1"/>
                </a:solidFill>
                <a:latin typeface="Lato"/>
                <a:ea typeface="Lato"/>
                <a:cs typeface="Lato"/>
                <a:sym typeface="Lato"/>
              </a:rPr>
              <a:t>Zend Engine 2.0 introduced (PHP 5)</a:t>
            </a:r>
            <a:endParaRPr sz="19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900">
                <a:solidFill>
                  <a:schemeClr val="lt1"/>
                </a:solidFill>
                <a:latin typeface="Lato"/>
                <a:ea typeface="Lato"/>
                <a:cs typeface="Lato"/>
                <a:sym typeface="Lato"/>
              </a:rPr>
              <a:t>Improved PHP 4 in major areas;</a:t>
            </a:r>
            <a:endParaRPr sz="1900">
              <a:solidFill>
                <a:schemeClr val="lt1"/>
              </a:solidFill>
              <a:latin typeface="Lato"/>
              <a:ea typeface="Lato"/>
              <a:cs typeface="Lato"/>
              <a:sym typeface="Lato"/>
            </a:endParaRPr>
          </a:p>
          <a:p>
            <a:pPr indent="-349250" lvl="0" marL="457200" rtl="0" algn="l">
              <a:lnSpc>
                <a:spcPct val="115000"/>
              </a:lnSpc>
              <a:spcBef>
                <a:spcPts val="1200"/>
              </a:spcBef>
              <a:spcAft>
                <a:spcPts val="0"/>
              </a:spcAft>
              <a:buClr>
                <a:schemeClr val="lt1"/>
              </a:buClr>
              <a:buSzPts val="1900"/>
              <a:buFont typeface="Lato"/>
              <a:buChar char="-"/>
            </a:pPr>
            <a:r>
              <a:rPr lang="en" sz="1900">
                <a:solidFill>
                  <a:schemeClr val="lt1"/>
                </a:solidFill>
                <a:latin typeface="Lato"/>
                <a:ea typeface="Lato"/>
                <a:cs typeface="Lato"/>
                <a:sym typeface="Lato"/>
              </a:rPr>
              <a:t>Object-oriented programming</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MySQL</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XML</a:t>
            </a:r>
            <a:endParaRPr sz="1900">
              <a:solidFill>
                <a:schemeClr val="lt1"/>
              </a:solidFill>
              <a:latin typeface="Lato"/>
              <a:ea typeface="Lato"/>
              <a:cs typeface="Lato"/>
              <a:sym typeface="Lato"/>
            </a:endParaRPr>
          </a:p>
        </p:txBody>
      </p:sp>
      <p:sp>
        <p:nvSpPr>
          <p:cNvPr id="176" name="Google Shape;176;p32"/>
          <p:cNvSpPr txBox="1"/>
          <p:nvPr/>
        </p:nvSpPr>
        <p:spPr>
          <a:xfrm rot="-5400000">
            <a:off x="-29200" y="1136875"/>
            <a:ext cx="8538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2004</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162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lt1"/>
                </a:solidFill>
                <a:latin typeface="Roboto"/>
                <a:ea typeface="Roboto"/>
                <a:cs typeface="Roboto"/>
                <a:sym typeface="Roboto"/>
              </a:rPr>
              <a:t>How non-optimized PHP works internally?</a:t>
            </a:r>
            <a:endParaRPr/>
          </a:p>
        </p:txBody>
      </p:sp>
      <p:cxnSp>
        <p:nvCxnSpPr>
          <p:cNvPr id="182" name="Google Shape;182;p33"/>
          <p:cNvCxnSpPr/>
          <p:nvPr/>
        </p:nvCxnSpPr>
        <p:spPr>
          <a:xfrm>
            <a:off x="386275" y="835125"/>
            <a:ext cx="8416500" cy="0"/>
          </a:xfrm>
          <a:prstGeom prst="straightConnector1">
            <a:avLst/>
          </a:prstGeom>
          <a:noFill/>
          <a:ln cap="flat" cmpd="sng" w="38100">
            <a:solidFill>
              <a:srgbClr val="F37231"/>
            </a:solidFill>
            <a:prstDash val="solid"/>
            <a:round/>
            <a:headEnd len="sm" w="sm" type="none"/>
            <a:tailEnd len="sm" w="sm" type="none"/>
          </a:ln>
        </p:spPr>
      </p:cxnSp>
      <p:cxnSp>
        <p:nvCxnSpPr>
          <p:cNvPr id="183" name="Google Shape;183;p33"/>
          <p:cNvCxnSpPr/>
          <p:nvPr/>
        </p:nvCxnSpPr>
        <p:spPr>
          <a:xfrm>
            <a:off x="386275" y="835125"/>
            <a:ext cx="8416500" cy="0"/>
          </a:xfrm>
          <a:prstGeom prst="straightConnector1">
            <a:avLst/>
          </a:prstGeom>
          <a:noFill/>
          <a:ln cap="flat" cmpd="sng" w="38100">
            <a:solidFill>
              <a:srgbClr val="FF6100"/>
            </a:solidFill>
            <a:prstDash val="solid"/>
            <a:round/>
            <a:headEnd len="sm" w="sm" type="none"/>
            <a:tailEnd len="sm" w="sm" type="none"/>
          </a:ln>
        </p:spPr>
      </p:cxnSp>
      <p:sp>
        <p:nvSpPr>
          <p:cNvPr id="184" name="Google Shape;184;p33"/>
          <p:cNvSpPr txBox="1"/>
          <p:nvPr/>
        </p:nvSpPr>
        <p:spPr>
          <a:xfrm>
            <a:off x="440850" y="1123625"/>
            <a:ext cx="53646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Char char="●"/>
            </a:pPr>
            <a:r>
              <a:rPr lang="en" sz="1900">
                <a:solidFill>
                  <a:schemeClr val="lt1"/>
                </a:solidFill>
                <a:latin typeface="Lato"/>
                <a:ea typeface="Lato"/>
                <a:cs typeface="Lato"/>
                <a:sym typeface="Lato"/>
              </a:rPr>
              <a:t>In simple terms, PHP works like</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Parse</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Compile</a:t>
            </a:r>
            <a:br>
              <a:rPr lang="en" sz="1900">
                <a:solidFill>
                  <a:schemeClr val="lt1"/>
                </a:solidFill>
                <a:latin typeface="Lato"/>
                <a:ea typeface="Lato"/>
                <a:cs typeface="Lato"/>
                <a:sym typeface="Lato"/>
              </a:rPr>
            </a:br>
            <a:r>
              <a:rPr lang="en" sz="1900">
                <a:solidFill>
                  <a:schemeClr val="lt1"/>
                </a:solidFill>
                <a:latin typeface="Lato"/>
                <a:ea typeface="Lato"/>
                <a:cs typeface="Lato"/>
                <a:sym typeface="Lato"/>
              </a:rPr>
              <a:t>Execute</a:t>
            </a:r>
            <a:endParaRPr sz="1900">
              <a:solidFill>
                <a:schemeClr val="lt1"/>
              </a:solidFill>
              <a:latin typeface="Lato"/>
              <a:ea typeface="Lato"/>
              <a:cs typeface="Lato"/>
              <a:sym typeface="Lato"/>
            </a:endParaRPr>
          </a:p>
        </p:txBody>
      </p:sp>
      <p:pic>
        <p:nvPicPr>
          <p:cNvPr id="185" name="Google Shape;185;p33"/>
          <p:cNvPicPr preferRelativeResize="0"/>
          <p:nvPr/>
        </p:nvPicPr>
        <p:blipFill>
          <a:blip r:embed="rId3">
            <a:alphaModFix/>
          </a:blip>
          <a:stretch>
            <a:fillRect/>
          </a:stretch>
        </p:blipFill>
        <p:spPr>
          <a:xfrm>
            <a:off x="6634675" y="1029363"/>
            <a:ext cx="1923450" cy="3878175"/>
          </a:xfrm>
          <a:prstGeom prst="rect">
            <a:avLst/>
          </a:prstGeom>
          <a:noFill/>
          <a:ln>
            <a:noFill/>
          </a:ln>
        </p:spPr>
      </p:pic>
      <p:pic>
        <p:nvPicPr>
          <p:cNvPr id="186" name="Google Shape;186;p33"/>
          <p:cNvPicPr preferRelativeResize="0"/>
          <p:nvPr/>
        </p:nvPicPr>
        <p:blipFill>
          <a:blip r:embed="rId4">
            <a:alphaModFix/>
          </a:blip>
          <a:stretch>
            <a:fillRect/>
          </a:stretch>
        </p:blipFill>
        <p:spPr>
          <a:xfrm>
            <a:off x="6634675" y="1009628"/>
            <a:ext cx="1923451" cy="39176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